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2"/>
  </p:sldMasterIdLst>
  <p:notesMasterIdLst>
    <p:notesMasterId r:id="rId30"/>
  </p:notesMasterIdLst>
  <p:handoutMasterIdLst>
    <p:handoutMasterId r:id="rId31"/>
  </p:handoutMasterIdLst>
  <p:sldIdLst>
    <p:sldId id="256" r:id="rId3"/>
    <p:sldId id="257" r:id="rId4"/>
    <p:sldId id="259" r:id="rId5"/>
    <p:sldId id="261" r:id="rId6"/>
    <p:sldId id="299" r:id="rId7"/>
    <p:sldId id="264" r:id="rId8"/>
    <p:sldId id="263" r:id="rId9"/>
    <p:sldId id="292" r:id="rId10"/>
    <p:sldId id="293" r:id="rId11"/>
    <p:sldId id="262" r:id="rId12"/>
    <p:sldId id="265" r:id="rId13"/>
    <p:sldId id="266" r:id="rId14"/>
    <p:sldId id="267" r:id="rId15"/>
    <p:sldId id="297" r:id="rId16"/>
    <p:sldId id="296" r:id="rId17"/>
    <p:sldId id="271" r:id="rId18"/>
    <p:sldId id="302" r:id="rId19"/>
    <p:sldId id="269" r:id="rId20"/>
    <p:sldId id="285" r:id="rId21"/>
    <p:sldId id="268" r:id="rId22"/>
    <p:sldId id="278" r:id="rId23"/>
    <p:sldId id="281" r:id="rId24"/>
    <p:sldId id="284" r:id="rId25"/>
    <p:sldId id="280" r:id="rId26"/>
    <p:sldId id="279" r:id="rId27"/>
    <p:sldId id="294" r:id="rId28"/>
    <p:sldId id="29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84833" autoAdjust="0"/>
  </p:normalViewPr>
  <p:slideViewPr>
    <p:cSldViewPr>
      <p:cViewPr varScale="1">
        <p:scale>
          <a:sx n="66" d="100"/>
          <a:sy n="66" d="100"/>
        </p:scale>
        <p:origin x="-129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0"/>
    </p:cViewPr>
  </p:sorterViewPr>
  <p:notesViewPr>
    <p:cSldViewPr>
      <p:cViewPr varScale="1">
        <p:scale>
          <a:sx n="60" d="100"/>
          <a:sy n="60" d="100"/>
        </p:scale>
        <p:origin x="-2490"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303C5F-086C-40D4-AF95-FF5B04F2275E}" type="datetimeFigureOut">
              <a:rPr lang="en-US" smtClean="0"/>
              <a:pPr/>
              <a:t>11/19/2012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488F25-A990-44E7-A70E-8C02B6F21DBF}"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A14F0B-8B11-4BF3-AF41-78AAB994C0BB}" type="datetimeFigureOut">
              <a:rPr lang="en-US" smtClean="0"/>
              <a:pPr/>
              <a:t>11/19/2012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66A9B2-2CB8-41AE-B69E-046752DF90E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 typeface="Arial" pitchFamily="34" charset="0"/>
              <a:buChar char="•"/>
            </a:pPr>
            <a:r>
              <a:rPr lang="en-US" dirty="0" smtClean="0"/>
              <a:t>Hydration and nutritional status before, during, and after treatment can make significant impact on the efficacy of treatment and recovery time</a:t>
            </a:r>
          </a:p>
          <a:p>
            <a:pPr>
              <a:buFont typeface="Arial" pitchFamily="34" charset="0"/>
              <a:buChar char="•"/>
            </a:pPr>
            <a:r>
              <a:rPr lang="en-US" dirty="0" smtClean="0"/>
              <a:t>Dehydration can cause….</a:t>
            </a:r>
          </a:p>
          <a:p>
            <a:pPr>
              <a:buFont typeface="Arial" pitchFamily="34" charset="0"/>
              <a:buChar char="•"/>
            </a:pPr>
            <a:r>
              <a:rPr lang="en-US" dirty="0" smtClean="0"/>
              <a:t>Determining hydration status: difficult due to physical signs of dehydration extremely similar to those malnourished cancer patients</a:t>
            </a:r>
          </a:p>
          <a:p>
            <a:pPr lvl="1">
              <a:buFont typeface="Arial" pitchFamily="34" charset="0"/>
              <a:buChar char="•"/>
            </a:pPr>
            <a:r>
              <a:rPr lang="en-US" dirty="0" smtClean="0"/>
              <a:t>Decrease skin turgor, tachycardia, dry oral mucosa, or delirium</a:t>
            </a:r>
          </a:p>
          <a:p>
            <a:pPr lvl="1">
              <a:buFont typeface="Arial" pitchFamily="34" charset="0"/>
              <a:buChar char="•"/>
            </a:pPr>
            <a:r>
              <a:rPr lang="en-US" dirty="0" smtClean="0"/>
              <a:t>Weight loss can be an accurate late predictors</a:t>
            </a:r>
          </a:p>
          <a:p>
            <a:pPr lvl="1">
              <a:buFont typeface="Arial" pitchFamily="34" charset="0"/>
              <a:buChar char="•"/>
            </a:pPr>
            <a:r>
              <a:rPr lang="en-US" dirty="0" smtClean="0"/>
              <a:t>Biochemical unreliable</a:t>
            </a:r>
          </a:p>
          <a:p>
            <a:pPr lvl="1">
              <a:buFont typeface="Arial" pitchFamily="34" charset="0"/>
              <a:buChar char="•"/>
            </a:pPr>
            <a:r>
              <a:rPr lang="en-US" dirty="0" smtClean="0"/>
              <a:t>Bioelectrical impedance sends electrical current through body moves quicker through body parts composed of water</a:t>
            </a:r>
          </a:p>
          <a:p>
            <a:pPr>
              <a:buFont typeface="Arial" pitchFamily="34" charset="0"/>
              <a:buChar char="•"/>
            </a:pPr>
            <a:r>
              <a:rPr lang="en-US" dirty="0" smtClean="0"/>
              <a:t>Many ways to give fluids so that dehydration can be avoided and treated.  There are pros and cons to each</a:t>
            </a:r>
          </a:p>
          <a:p>
            <a:pPr lvl="1">
              <a:buFont typeface="Arial" pitchFamily="34" charset="0"/>
              <a:buChar char="•"/>
            </a:pPr>
            <a:r>
              <a:rPr lang="en-US" dirty="0" smtClean="0"/>
              <a:t>Parenteral fluids</a:t>
            </a:r>
          </a:p>
          <a:p>
            <a:pPr lvl="2">
              <a:buFont typeface="Arial" pitchFamily="34" charset="0"/>
              <a:buChar char="•"/>
            </a:pPr>
            <a:r>
              <a:rPr lang="en-US" dirty="0" smtClean="0"/>
              <a:t>Pros: quick &amp; Easy to administer, PICC lines are great for long term use</a:t>
            </a:r>
          </a:p>
          <a:p>
            <a:pPr lvl="2">
              <a:buFont typeface="Arial" pitchFamily="34" charset="0"/>
              <a:buChar char="•"/>
            </a:pPr>
            <a:r>
              <a:rPr lang="en-US" dirty="0" smtClean="0"/>
              <a:t>Cons: repetitive punctures, decreased mobility, possible blood clotting, edema, and skin breakdown</a:t>
            </a:r>
          </a:p>
          <a:p>
            <a:pPr lvl="1">
              <a:buFont typeface="Arial" pitchFamily="34" charset="0"/>
              <a:buChar char="•"/>
            </a:pPr>
            <a:r>
              <a:rPr lang="en-US" dirty="0" smtClean="0"/>
              <a:t>Research has shown that 17% of those with g-tubes still needed IV fluids (compared to 43% without g-tubes)</a:t>
            </a:r>
          </a:p>
          <a:p>
            <a:pPr lvl="1">
              <a:buFont typeface="Arial" pitchFamily="34" charset="0"/>
              <a:buChar char="•"/>
            </a:pPr>
            <a:r>
              <a:rPr lang="en-US" dirty="0" smtClean="0"/>
              <a:t>Enteral Hydration:</a:t>
            </a:r>
          </a:p>
          <a:p>
            <a:pPr lvl="2">
              <a:buFont typeface="Arial" pitchFamily="34" charset="0"/>
              <a:buChar char="•"/>
            </a:pPr>
            <a:r>
              <a:rPr lang="en-US" dirty="0" smtClean="0"/>
              <a:t>Pros: extremely effective in avoiding hospitalizations, decrease incidence of weight loss, decrease number of treatment interruptions</a:t>
            </a:r>
          </a:p>
          <a:p>
            <a:pPr lvl="2">
              <a:buFont typeface="Arial" pitchFamily="34" charset="0"/>
              <a:buChar char="•"/>
            </a:pPr>
            <a:r>
              <a:rPr lang="en-US" dirty="0" smtClean="0"/>
              <a:t>Cons: cost effectiveness, oral transition complication</a:t>
            </a:r>
          </a:p>
          <a:p>
            <a:pPr lvl="1">
              <a:buFont typeface="Arial" pitchFamily="34" charset="0"/>
              <a:buChar char="•"/>
            </a:pPr>
            <a:r>
              <a:rPr lang="en-US" dirty="0" smtClean="0"/>
              <a:t>Hypodermoclysis = palliative care</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A patient hydration status and symptom management can greatly impact their QOL</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QOL refers to the extent to which a patients usual physical, emotional, and social well being are affected by a disease or its treatment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Many disabilities can have significant affect on the QOL</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Research has found that physical disabilities are dealt with much more successfully than psycho logic</a:t>
            </a:r>
          </a:p>
          <a:p>
            <a:pPr lvl="1">
              <a:buFont typeface="Arial" pitchFamily="34" charset="0"/>
              <a:buChar char="•"/>
              <a:defRPr/>
            </a:pPr>
            <a:r>
              <a:rPr lang="en-US" dirty="0" smtClean="0"/>
              <a:t>25% patient reported low physical health  scores</a:t>
            </a:r>
          </a:p>
          <a:p>
            <a:pPr lvl="1">
              <a:buFont typeface="Arial" pitchFamily="34" charset="0"/>
              <a:buChar char="•"/>
              <a:defRPr/>
            </a:pPr>
            <a:r>
              <a:rPr lang="en-US" dirty="0" smtClean="0"/>
              <a:t>43% patient reported low mental health scores</a:t>
            </a:r>
          </a:p>
          <a:p>
            <a:pPr lvl="2">
              <a:buFont typeface="Arial" pitchFamily="34" charset="0"/>
              <a:buChar char="•"/>
              <a:defRPr/>
            </a:pPr>
            <a:r>
              <a:rPr lang="en-US" dirty="0" smtClean="0"/>
              <a:t>With 4% experiencing moderate to severe depression</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Eating: physical and psychological are difficult to separate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Benefits of QOL surveys:  are helpful when communicating with doctor and reminding them of things they wanted to talk about with doctors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F666A9B2-2CB8-41AE-B69E-046752DF90E5}"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Hydration is crucial factor for HNC patients when it comes to treatment outcomes, nutrition, and hydration status</a:t>
            </a:r>
          </a:p>
          <a:p>
            <a:pPr>
              <a:buFont typeface="Arial" pitchFamily="34" charset="0"/>
              <a:buChar char="•"/>
            </a:pPr>
            <a:r>
              <a:rPr lang="en-US" dirty="0" smtClean="0"/>
              <a:t>For this project we will do a retrospective chart review</a:t>
            </a:r>
          </a:p>
          <a:p>
            <a:pPr>
              <a:buFont typeface="Arial" pitchFamily="34" charset="0"/>
              <a:buChar char="•"/>
            </a:pPr>
            <a:r>
              <a:rPr lang="en-US" dirty="0" smtClean="0"/>
              <a:t>Looking at patient who received treatment before August 2011 and after August 2011.</a:t>
            </a:r>
          </a:p>
          <a:p>
            <a:pPr>
              <a:buFont typeface="Arial" pitchFamily="34" charset="0"/>
              <a:buChar char="•"/>
            </a:pPr>
            <a:r>
              <a:rPr lang="en-US" dirty="0" smtClean="0"/>
              <a:t>After August 2011 patients stopped receiving regularly scheduled artificial hydration</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For a patient to be considered or participate in this study they must fulfill these criteria</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The current standards of care are different at OHSU comparing before and after August 2011</a:t>
            </a:r>
          </a:p>
          <a:p>
            <a:pPr>
              <a:buFont typeface="Arial" pitchFamily="34" charset="0"/>
              <a:buChar char="•"/>
            </a:pPr>
            <a:r>
              <a:rPr lang="en-US" dirty="0" smtClean="0"/>
              <a:t>Currently OHSU patients only receive artificial hydration when presenting to the emergency department for severe issues or present to clinic severely dehydration</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OHSU patients received regularly scheduled IV artificial hydration</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The retrospective chart review will look at 45 OHSU who were treated with artificial hydration and 60 OHSU patients who did not receive artificial hydration. </a:t>
            </a:r>
          </a:p>
          <a:p>
            <a:pPr>
              <a:buFont typeface="Arial" pitchFamily="34" charset="0"/>
              <a:buChar char="•"/>
            </a:pPr>
            <a:r>
              <a:rPr lang="en-US" dirty="0" smtClean="0"/>
              <a:t>EPIC electronic records will be queried </a:t>
            </a:r>
          </a:p>
          <a:p>
            <a:pPr>
              <a:buFont typeface="Arial" pitchFamily="34" charset="0"/>
              <a:buChar char="•"/>
            </a:pPr>
            <a:r>
              <a:rPr lang="en-US" dirty="0" smtClean="0"/>
              <a:t>Patients will be selected using the tumor registry list</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Sample size and power were estimated only for the primary outcomes of interest. All tests employ a (two-sided) significance level of 0.05. The mean number of hospitalizations (number of emergency department visits) is anticipated to be less than one and expected to average near 0.6 visits per patient over the course of treatment (about seven weeks, presumed equal for purposes of power calculations). This mean is supported by Elting et al (2007) who reported an average of 0.62 visits per patient over the treatment cycle. Our sample of 60 patients under the routine hydration protocol and 45 patients under the newer (no routine hydration) protocol provides an 80% chance of detecting at least an 85% increase in the mean number of visits (Wald test; increase from 0.6 to 1.1 visits). For BUN we expect initial lab values for both groups to be near the middle of the normative range (about 15 mg/dL) and assume the standard deviation to be approximately one-fourth the range (about 4.5 mg/dL). Correlation between initial and final BUN is expected to be fairly weak (about 0.20). Under these assumptions, we’ll have 80% power to detect mean changes of at least 2.4 mg/dL relative to baseline within either group, with the minimal effect being even smaller for the sample of 60 subjects under the older treatment protocol. Similarly, if the mean change over time between the two groups differs by at least 3.2 mg/dL, then our power is still 80% to detect this effect with the sample sizes specified. Similar assumptions for creatinine indicate we’ll have an 80% chance to detect changes (from start to end of treatment) of at least 0.10 mg/dL within either group, and that a difference in the mean change of at least 0.13 mg/dL between the groups can be identified.</a:t>
            </a:r>
          </a:p>
          <a:p>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Chart review we will collect</a:t>
            </a:r>
          </a:p>
          <a:p>
            <a:pPr>
              <a:buFont typeface="Arial" pitchFamily="34" charset="0"/>
              <a:buChar char="•"/>
            </a:pPr>
            <a:r>
              <a:rPr lang="en-US" dirty="0" smtClean="0"/>
              <a:t>Renal labs (BUN/creatinine values), change is weight throughout treatment, anemia labs (Hgb, Hct), number of unplanned hospital visits, treatment breaks, number time clinical hydration was administered, and number of RD visits</a:t>
            </a:r>
          </a:p>
          <a:p>
            <a:pPr>
              <a:buFont typeface="Arial" pitchFamily="34" charset="0"/>
              <a:buChar char="•"/>
            </a:pPr>
            <a:r>
              <a:rPr lang="en-US" dirty="0" smtClean="0"/>
              <a:t>This info cannot be retrieved any other way besides chart review</a:t>
            </a:r>
          </a:p>
          <a:p>
            <a:pPr>
              <a:buFont typeface="Arial" pitchFamily="34" charset="0"/>
              <a:buChar char="•"/>
            </a:pPr>
            <a:r>
              <a:rPr lang="en-US" dirty="0" smtClean="0"/>
              <a:t>This will be collected on a collection sheet and then added to the excel sheet</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For each key outcome determine standards will be set</a:t>
            </a:r>
          </a:p>
          <a:p>
            <a:pPr>
              <a:buFont typeface="Arial" pitchFamily="34" charset="0"/>
              <a:buChar char="•"/>
            </a:pPr>
            <a:r>
              <a:rPr lang="en-US" dirty="0" smtClean="0"/>
              <a:t>Some key outcomes for retrospective study that will be analyzed further after retrieval are : weight  loss throughout treatment, renal function (creatinine/BUN), breaks in treatment, emergency department visits, and hydration administration</a:t>
            </a:r>
          </a:p>
          <a:p>
            <a:pPr>
              <a:buFont typeface="Arial" pitchFamily="34" charset="0"/>
              <a:buChar char="•"/>
            </a:pPr>
            <a:r>
              <a:rPr lang="en-US" dirty="0" smtClean="0"/>
              <a:t>Anything outside of ranges will be considered unacceptable and detrimental to treatment and prognosis</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Hypothesis:  The patients who receive scheduled</a:t>
            </a:r>
            <a:r>
              <a:rPr lang="en-US" sz="1200" kern="1200" baseline="0" dirty="0" smtClean="0">
                <a:solidFill>
                  <a:schemeClr val="tx1"/>
                </a:solidFill>
                <a:latin typeface="+mn-lt"/>
                <a:ea typeface="+mn-ea"/>
                <a:cs typeface="+mn-cs"/>
              </a:rPr>
              <a:t> artificial hydration will have less hospital admissions for clinical dehydration then those who did not receive scheduled artificial hydration</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Theses standards were determined using validated research results, OHSU standards and nutritional guidelines</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To evaluate retrospective study calculation will be done.  Each data set calculations will be done.  Each data set will calculate the man and standard deviations for all outcomes</a:t>
            </a:r>
          </a:p>
          <a:p>
            <a:pPr>
              <a:buFont typeface="Arial" pitchFamily="34" charset="0"/>
              <a:buChar char="•"/>
            </a:pPr>
            <a:endParaRPr lang="en-US" dirty="0" smtClean="0"/>
          </a:p>
          <a:p>
            <a:pPr>
              <a:buFont typeface="Arial" pitchFamily="34" charset="0"/>
              <a:buChar char="•"/>
            </a:pPr>
            <a:r>
              <a:rPr lang="en-US" dirty="0" smtClean="0"/>
              <a:t>SPSS software will be used</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Comparison between historical OHSU patient who received artificial hydration with those recent OHSU patient who did not receive routine hydration</a:t>
            </a:r>
          </a:p>
          <a:p>
            <a:pPr>
              <a:buFont typeface="Arial" pitchFamily="34" charset="0"/>
              <a:buChar char="•"/>
            </a:pPr>
            <a:r>
              <a:rPr lang="en-US" dirty="0" smtClean="0"/>
              <a:t>Made using t-test (any values &lt;0.05 will be considered statistically significant)</a:t>
            </a:r>
          </a:p>
          <a:p>
            <a:pPr>
              <a:buFont typeface="Arial" pitchFamily="34" charset="0"/>
              <a:buChar char="•"/>
            </a:pPr>
            <a:r>
              <a:rPr lang="en-US" dirty="0" smtClean="0"/>
              <a:t>Comparing primary and secondary outcomes shown on following slides </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Correlations between weight loss throughout treatment, renal function, and treatment outcomes</a:t>
            </a:r>
          </a:p>
          <a:p>
            <a:pPr>
              <a:buFont typeface="Arial" pitchFamily="34" charset="0"/>
              <a:buChar char="•"/>
            </a:pPr>
            <a:r>
              <a:rPr lang="en-US" dirty="0" smtClean="0"/>
              <a:t>Goal is to evaluate if preventing weight loss or providing regularly scheduled artificial hydration treatment decrease hospitalizations during treatment or treatment breaks</a:t>
            </a:r>
          </a:p>
          <a:p>
            <a:pPr>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These statistical studies will be conducted to see if number of hospitalizations or BUN/creatinine levels can predict a patients treatment outcomes.  This will support or reject the hypothesis</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goal information for this project are…..</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Through better coordination of care symptom management &amp; promotion of cost effective treatments the patient and health care provider can avoid adverse affects that are often associated with HNC and its treatment</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27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Cancer</a:t>
            </a:r>
            <a:r>
              <a:rPr lang="en-US" baseline="0" dirty="0" smtClean="0"/>
              <a:t>: Group of diseases characterized by uncontrolled growth &amp; spread of  </a:t>
            </a:r>
            <a:r>
              <a:rPr lang="en-US" dirty="0" smtClean="0"/>
              <a:t>   </a:t>
            </a:r>
          </a:p>
          <a:p>
            <a:r>
              <a:rPr lang="en-US" baseline="0" dirty="0" smtClean="0"/>
              <a:t> abnormal cells.</a:t>
            </a:r>
          </a:p>
          <a:p>
            <a:pPr>
              <a:buFont typeface="Arial" pitchFamily="34" charset="0"/>
              <a:buChar char="•"/>
            </a:pPr>
            <a:r>
              <a:rPr lang="en-US" baseline="0" dirty="0" smtClean="0"/>
              <a:t>Statistics:</a:t>
            </a:r>
          </a:p>
          <a:p>
            <a:pPr lvl="1">
              <a:buFont typeface="Arial" pitchFamily="34" charset="0"/>
              <a:buChar char="•"/>
            </a:pPr>
            <a:r>
              <a:rPr lang="en-US" baseline="0" dirty="0" smtClean="0"/>
              <a:t>By 2020 it is estimated that over 18.7 million people in the U.S. will be diagnosed with cancer</a:t>
            </a:r>
          </a:p>
          <a:p>
            <a:pPr lvl="2">
              <a:buFont typeface="Arial" pitchFamily="34" charset="0"/>
              <a:buChar char="•"/>
            </a:pPr>
            <a:r>
              <a:rPr lang="en-US" baseline="0" dirty="0" smtClean="0"/>
              <a:t>Over ½ expected U.S. population</a:t>
            </a:r>
          </a:p>
          <a:p>
            <a:pPr lvl="1">
              <a:buFont typeface="Arial" pitchFamily="34" charset="0"/>
              <a:buChar char="•"/>
            </a:pPr>
            <a:r>
              <a:rPr lang="en-US" baseline="0" dirty="0" smtClean="0"/>
              <a:t>Currently HNC accounts for 3% of all cancer incidences in U.S.</a:t>
            </a:r>
          </a:p>
          <a:p>
            <a:pPr>
              <a:buFont typeface="Arial" pitchFamily="34" charset="0"/>
              <a:buChar char="•"/>
            </a:pPr>
            <a:r>
              <a:rPr lang="en-US" baseline="0" dirty="0" smtClean="0"/>
              <a:t>Picture: Notice HNC accounts for 3% in male population but is not in the top 10 most </a:t>
            </a:r>
          </a:p>
          <a:p>
            <a:r>
              <a:rPr lang="en-US" dirty="0" smtClean="0"/>
              <a:t>  </a:t>
            </a:r>
            <a:r>
              <a:rPr lang="en-US" baseline="0" dirty="0" smtClean="0"/>
              <a:t>frequent sites of cancer for females</a:t>
            </a:r>
          </a:p>
          <a:p>
            <a:pPr>
              <a:buFont typeface="Arial" pitchFamily="34" charset="0"/>
              <a:buChar char="•"/>
            </a:pPr>
            <a:r>
              <a:rPr lang="en-US" baseline="0" dirty="0" smtClean="0"/>
              <a:t>Risk Factors: HNC more common in men &amp; adults over the age of 50.  Factors that </a:t>
            </a:r>
          </a:p>
          <a:p>
            <a:r>
              <a:rPr lang="en-US" dirty="0" smtClean="0"/>
              <a:t>  </a:t>
            </a:r>
            <a:r>
              <a:rPr lang="en-US" baseline="0" dirty="0" smtClean="0"/>
              <a:t>increase risk for developing HNC are: smoking, chewing tobacco, consuming alcohol,  </a:t>
            </a:r>
            <a:r>
              <a:rPr lang="en-US" dirty="0" smtClean="0"/>
              <a:t>  </a:t>
            </a:r>
          </a:p>
          <a:p>
            <a:r>
              <a:rPr lang="en-US" dirty="0" smtClean="0"/>
              <a:t>  </a:t>
            </a:r>
            <a:r>
              <a:rPr lang="en-US" baseline="0" dirty="0" smtClean="0"/>
              <a:t>or HPV infection</a:t>
            </a:r>
          </a:p>
          <a:p>
            <a:pPr>
              <a:buFont typeface="Arial" pitchFamily="34" charset="0"/>
              <a:buChar char="•"/>
            </a:pPr>
            <a:r>
              <a:rPr lang="en-US" baseline="0" dirty="0" smtClean="0"/>
              <a:t>Delays: Due to area of radiation and chemotherapy cause adverse side effects that can cause major delays in treatment</a:t>
            </a:r>
          </a:p>
          <a:p>
            <a:pPr lvl="1">
              <a:buFont typeface="Arial" pitchFamily="34" charset="0"/>
              <a:buChar char="•"/>
            </a:pPr>
            <a:r>
              <a:rPr lang="en-US" baseline="0" dirty="0" smtClean="0"/>
              <a:t>Malnutrition and Dehydration have been shown to decrease efficacy of treatment, shorter survival time, decreased quality of life and </a:t>
            </a:r>
            <a:r>
              <a:rPr lang="en-US" dirty="0" smtClean="0"/>
              <a:t> 	</a:t>
            </a:r>
            <a:r>
              <a:rPr lang="en-US" baseline="0" dirty="0" smtClean="0"/>
              <a:t>increased health care costs</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Main Types of treatment are: radiation, chemotherapy, combined chemo radiation, or surgery</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Radiation: at least 50% of all cancer patients will receive radiation at some point during treatment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How Radiation works: radiation damages the genes of a cancer cell in order to inhibit the growth</a:t>
            </a:r>
          </a:p>
          <a:p>
            <a:pPr lvl="1">
              <a:buFont typeface="Arial" pitchFamily="34" charset="0"/>
              <a:buChar char="•"/>
              <a:defRPr/>
            </a:pPr>
            <a:r>
              <a:rPr lang="en-US" dirty="0" smtClean="0"/>
              <a:t>Damages DNA (the genetic material) within the tumor cell making them incapable of dividing and growing</a:t>
            </a:r>
          </a:p>
          <a:p>
            <a:pPr lvl="1">
              <a:buFont typeface="Arial" pitchFamily="34" charset="0"/>
              <a:buChar char="•"/>
              <a:defRPr/>
            </a:pPr>
            <a:r>
              <a:rPr lang="en-US" dirty="0" smtClean="0"/>
              <a:t>Destroys cells that are rapidly dividing </a:t>
            </a:r>
          </a:p>
          <a:p>
            <a:pPr lvl="2">
              <a:buFont typeface="Arial" pitchFamily="34" charset="0"/>
              <a:buChar char="•"/>
              <a:defRPr/>
            </a:pPr>
            <a:r>
              <a:rPr lang="en-US" dirty="0" smtClean="0"/>
              <a:t>Also destroys normal, rapidly dividing cells</a:t>
            </a:r>
          </a:p>
          <a:p>
            <a:pPr lvl="2">
              <a:buFont typeface="Arial" pitchFamily="34" charset="0"/>
              <a:buChar char="•"/>
              <a:defRPr/>
            </a:pPr>
            <a:r>
              <a:rPr lang="en-US" dirty="0" smtClean="0"/>
              <a:t>Some rapidly dividing cells that are often negatively affected are: Bone marrow cells, GI cells, and skin cells</a:t>
            </a:r>
          </a:p>
          <a:p>
            <a:pPr>
              <a:buFont typeface="Arial" pitchFamily="34" charset="0"/>
              <a:buChar char="•"/>
            </a:pPr>
            <a:r>
              <a:rPr lang="en-US" dirty="0" smtClean="0"/>
              <a:t>IMRT: Treatment approach that limits the doses of radiation given toward critical nerves and salivary structures if possible</a:t>
            </a:r>
          </a:p>
          <a:p>
            <a:pPr lvl="1">
              <a:buFont typeface="Arial" pitchFamily="34" charset="0"/>
              <a:buChar char="•"/>
            </a:pPr>
            <a:r>
              <a:rPr lang="en-US" dirty="0" smtClean="0"/>
              <a:t>To avoid high doses IMRT employs 3D CT or MRI’s to calculate the dose, intensity, location and shape of tumor</a:t>
            </a:r>
          </a:p>
          <a:p>
            <a:pPr lvl="1">
              <a:buFont typeface="Arial" pitchFamily="34" charset="0"/>
              <a:buChar char="•"/>
            </a:pPr>
            <a:r>
              <a:rPr lang="en-US" dirty="0" smtClean="0"/>
              <a:t>58% still suffer from severe nutritional deficiency during treatment due to close proximity of many critical cells</a:t>
            </a:r>
          </a:p>
          <a:p>
            <a:pPr lvl="1">
              <a:buFont typeface="Arial" pitchFamily="34" charset="0"/>
              <a:buChar char="•"/>
            </a:pPr>
            <a:r>
              <a:rPr lang="en-US" dirty="0" smtClean="0"/>
              <a:t>Location of HNC consequently is usually very close to critical cells making complete avoidance almost impossible</a:t>
            </a:r>
          </a:p>
          <a:p>
            <a:pPr>
              <a:buFont typeface="Arial" pitchFamily="34" charset="0"/>
              <a:buChar char="•"/>
            </a:pPr>
            <a:r>
              <a:rPr lang="en-US" dirty="0" smtClean="0"/>
              <a:t>Yet of all post-surgical treatment methods for cancer radiation has been found to be the most cost effective</a:t>
            </a:r>
          </a:p>
          <a:p>
            <a:pPr>
              <a:buFont typeface="Arial" pitchFamily="34" charset="0"/>
              <a:buChar char="•"/>
            </a:pPr>
            <a:r>
              <a:rPr lang="en-US" dirty="0" smtClean="0"/>
              <a:t>IMRT Picture: 1</a:t>
            </a:r>
            <a:r>
              <a:rPr lang="en-US" baseline="30000" dirty="0" smtClean="0"/>
              <a:t>st</a:t>
            </a:r>
            <a:r>
              <a:rPr lang="en-US" dirty="0" smtClean="0"/>
              <a:t> picture: possible beams that can be used.  2</a:t>
            </a:r>
            <a:r>
              <a:rPr lang="en-US" baseline="30000" dirty="0" smtClean="0"/>
              <a:t>nd</a:t>
            </a:r>
            <a:r>
              <a:rPr lang="en-US" dirty="0" smtClean="0"/>
              <a:t> picture: beam chosen can spare glands and cells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a:buFont typeface="Arial" pitchFamily="34" charset="0"/>
              <a:buChar char="•"/>
            </a:pPr>
            <a:r>
              <a:rPr lang="en-US" dirty="0" smtClean="0"/>
              <a:t>Chemotherapy: works much like radiation</a:t>
            </a:r>
          </a:p>
          <a:p>
            <a:pPr>
              <a:buFont typeface="Arial" pitchFamily="34" charset="0"/>
              <a:buChar char="•"/>
            </a:pPr>
            <a:r>
              <a:rPr lang="en-US" dirty="0" smtClean="0"/>
              <a:t>How chemotherapy works: Doctor determines when drugs should be administered in relation to cancer cell cycle</a:t>
            </a:r>
          </a:p>
          <a:p>
            <a:pPr lvl="1">
              <a:buFont typeface="Arial" pitchFamily="34" charset="0"/>
              <a:buChar char="•"/>
            </a:pPr>
            <a:r>
              <a:rPr lang="en-US" dirty="0" smtClean="0"/>
              <a:t>Where chemotherapy attacks: </a:t>
            </a:r>
          </a:p>
          <a:p>
            <a:pPr lvl="2">
              <a:buFont typeface="Arial" pitchFamily="34" charset="0"/>
              <a:buChar char="•"/>
            </a:pPr>
            <a:r>
              <a:rPr lang="en-US" dirty="0" smtClean="0"/>
              <a:t>4 main stages in cell cycle: Gap 1 (G1), Synthesis Stage (S), Gap 2 Stage (G2), and Mitosis (M)</a:t>
            </a:r>
          </a:p>
          <a:p>
            <a:pPr lvl="1">
              <a:buFont typeface="Arial" pitchFamily="34" charset="0"/>
              <a:buChar char="•"/>
            </a:pPr>
            <a:r>
              <a:rPr lang="en-US" dirty="0" smtClean="0"/>
              <a:t>Different drugs attack in different stages: but usually target M or S phase because both phases are critical for cell survival</a:t>
            </a:r>
          </a:p>
          <a:p>
            <a:pPr lvl="2">
              <a:buFont typeface="Arial" pitchFamily="34" charset="0"/>
              <a:buChar char="•"/>
            </a:pPr>
            <a:r>
              <a:rPr lang="en-US" dirty="0" smtClean="0"/>
              <a:t>Synthesis phase: DNA replication</a:t>
            </a:r>
          </a:p>
          <a:p>
            <a:pPr lvl="2">
              <a:buFont typeface="Arial" pitchFamily="34" charset="0"/>
              <a:buChar char="•"/>
            </a:pPr>
            <a:r>
              <a:rPr lang="en-US" dirty="0" smtClean="0"/>
              <a:t>Mitosis phase: chromosomes and cytoplasm division occurs</a:t>
            </a:r>
          </a:p>
          <a:p>
            <a:pPr lvl="3">
              <a:buFont typeface="Arial" pitchFamily="34" charset="0"/>
              <a:buChar char="•"/>
            </a:pPr>
            <a:r>
              <a:rPr lang="en-US" dirty="0" smtClean="0"/>
              <a:t>Without these phases body terminates cell</a:t>
            </a:r>
          </a:p>
          <a:p>
            <a:pPr>
              <a:buFont typeface="Arial" pitchFamily="34" charset="0"/>
              <a:buChar char="•"/>
            </a:pPr>
            <a:r>
              <a:rPr lang="en-US" dirty="0" smtClean="0"/>
              <a:t>Toxicities: As stated previously bone marrow is often affected by radiation and chemotherapy because it is rapidly dividing</a:t>
            </a:r>
          </a:p>
          <a:p>
            <a:pPr lvl="1">
              <a:buFont typeface="Arial" pitchFamily="34" charset="0"/>
              <a:buChar char="•"/>
            </a:pPr>
            <a:r>
              <a:rPr lang="en-US" dirty="0" smtClean="0"/>
              <a:t>Bone marrow produces red blood cells</a:t>
            </a:r>
          </a:p>
          <a:p>
            <a:pPr lvl="1">
              <a:buFont typeface="Arial" pitchFamily="34" charset="0"/>
              <a:buChar char="•"/>
            </a:pPr>
            <a:r>
              <a:rPr lang="en-US" dirty="0" smtClean="0"/>
              <a:t>Without proper hematopoesis there is slow red blood cell turnover resulting in hematologic toxicities</a:t>
            </a:r>
          </a:p>
          <a:p>
            <a:pPr lvl="1">
              <a:buFont typeface="Arial" pitchFamily="34" charset="0"/>
              <a:buChar char="•"/>
            </a:pPr>
            <a:r>
              <a:rPr lang="en-US" dirty="0" smtClean="0"/>
              <a:t>Study by Givens et al found that weekly chemotherapy treatments of one dose (20-30 mg/m2) of cisplatain or carboplatin with paclitaxel weekly for 6-7 treatments</a:t>
            </a:r>
          </a:p>
          <a:p>
            <a:pPr lvl="1">
              <a:buFont typeface="Arial" pitchFamily="34" charset="0"/>
              <a:buChar char="•"/>
            </a:pPr>
            <a:r>
              <a:rPr lang="en-US" dirty="0" smtClean="0"/>
              <a:t>Compared with typical chemotherapy treatment of one dose cisplatin or carboplatin with fluorouracil every three weeks for total of three treatments found that the alternative treatment helped reduce the rate of hematologic toxicities</a:t>
            </a:r>
          </a:p>
          <a:p>
            <a:pPr>
              <a:buFont typeface="Arial" pitchFamily="34" charset="0"/>
              <a:buChar char="•"/>
            </a:pPr>
            <a:r>
              <a:rPr lang="en-US" dirty="0" smtClean="0"/>
              <a:t>Combined therapy is the new method of treatment because it has superior 3-5 year survival rates, disease free survival, and local control rates</a:t>
            </a:r>
          </a:p>
          <a:p>
            <a:pPr lvl="1">
              <a:buFont typeface="Arial" pitchFamily="34" charset="0"/>
              <a:buChar char="•"/>
            </a:pPr>
            <a:r>
              <a:rPr lang="en-US" dirty="0" smtClean="0"/>
              <a:t>At the cost of significantly greater side effects, both acute &amp; chronic that can negatively affect a patients QOL </a:t>
            </a:r>
          </a:p>
          <a:p>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HNC patients have been shown to have higher rates of malnutrition prior to treatment making them at greater risk for unplanned hospitalizations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Side effects: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Hospitalizations: causes for hospitalizations vary depending on location of tumor and type of treatment</a:t>
            </a:r>
          </a:p>
          <a:p>
            <a:pPr lvl="1">
              <a:buFont typeface="Arial" pitchFamily="34" charset="0"/>
              <a:buChar char="•"/>
              <a:defRPr/>
            </a:pPr>
            <a:r>
              <a:rPr lang="en-US" dirty="0" smtClean="0"/>
              <a:t>Common reasons for unplanned hospitalizations are….</a:t>
            </a:r>
          </a:p>
          <a:p>
            <a:pPr lvl="2">
              <a:buFont typeface="Arial" pitchFamily="34" charset="0"/>
              <a:buChar char="•"/>
              <a:defRPr/>
            </a:pPr>
            <a:r>
              <a:rPr lang="en-US" dirty="0" smtClean="0"/>
              <a:t>Toxicity related delays (such as neurotoxicities or ototoxicities)</a:t>
            </a:r>
          </a:p>
          <a:p>
            <a:pPr lvl="1">
              <a:buFont typeface="Arial" pitchFamily="34" charset="0"/>
              <a:buChar char="•"/>
              <a:defRPr/>
            </a:pPr>
            <a:r>
              <a:rPr lang="en-US" dirty="0" smtClean="0"/>
              <a:t>Of these unplanned hospitalizations: severe mucositis accounted for 10%, 27% patients needed IV fluids, 26% of patients were admitted for dehydration or malnutrition</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Capuano et al found that combined chemotherapy had the highest rates of unplanned hospital visits than any other patients receiving other treatment</a:t>
            </a:r>
          </a:p>
          <a:p>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a:buFont typeface="Arial" pitchFamily="34" charset="0"/>
              <a:buChar char="•"/>
            </a:pPr>
            <a:r>
              <a:rPr lang="en-US" dirty="0" smtClean="0"/>
              <a:t>These hospitalizations can cause delays in treatment which can be detrimental to treatment efficacy</a:t>
            </a:r>
          </a:p>
          <a:p>
            <a:pPr>
              <a:buFont typeface="Arial" pitchFamily="34" charset="0"/>
              <a:buChar char="•"/>
            </a:pPr>
            <a:r>
              <a:rPr lang="en-US" dirty="0" smtClean="0"/>
              <a:t>Many treatments today are conducted as outpatient which makes the possibility of health professionals to regularly check the status of patients and collaboration with the patients other doctors difficult</a:t>
            </a:r>
          </a:p>
          <a:p>
            <a:pPr lvl="1">
              <a:buFont typeface="Arial" pitchFamily="34" charset="0"/>
              <a:buChar char="•"/>
            </a:pPr>
            <a:r>
              <a:rPr lang="en-US" dirty="0" smtClean="0"/>
              <a:t>Research has found that patient who went to the RD-led clinic had fewer nutrition related hospital admissions</a:t>
            </a:r>
          </a:p>
          <a:p>
            <a:pPr>
              <a:buFont typeface="Arial" pitchFamily="34" charset="0"/>
              <a:buChar char="•"/>
            </a:pPr>
            <a:r>
              <a:rPr lang="en-US" dirty="0" smtClean="0"/>
              <a:t>Also doses of treatment given to patients has increased over the years causing more toxicities and more unplanned hospital visits</a:t>
            </a:r>
          </a:p>
          <a:p>
            <a:pPr>
              <a:buFont typeface="Arial" pitchFamily="34" charset="0"/>
              <a:buChar char="•"/>
            </a:pPr>
            <a:r>
              <a:rPr lang="en-US" dirty="0" smtClean="0"/>
              <a:t>Toxicities: </a:t>
            </a:r>
          </a:p>
          <a:p>
            <a:pPr lvl="1">
              <a:buFont typeface="Arial" pitchFamily="34" charset="0"/>
              <a:buChar char="•"/>
            </a:pPr>
            <a:r>
              <a:rPr lang="en-US" dirty="0" smtClean="0"/>
              <a:t>Salivary flow: when critical cells are damaged salivary flow can decrease production of thicker secretions.  Thick saliva can cause gagging, nausea, difficulty swallowing, and manipulating foods.  Salivary flow shows the most significant decline at 3-6 months with only partial recover by 21 months after treatment</a:t>
            </a:r>
          </a:p>
          <a:p>
            <a:pPr lvl="1">
              <a:buFont typeface="Arial" pitchFamily="34" charset="0"/>
              <a:buChar char="•"/>
            </a:pPr>
            <a:r>
              <a:rPr lang="en-US" dirty="0" smtClean="0"/>
              <a:t>Renal function: other research has found that doses for treatment could be personalized based on ethnicity, age, and creatinine clearance rate</a:t>
            </a:r>
          </a:p>
          <a:p>
            <a:pPr lvl="2">
              <a:buFont typeface="Arial" pitchFamily="34" charset="0"/>
              <a:buChar char="•"/>
            </a:pPr>
            <a:r>
              <a:rPr lang="en-US" dirty="0" smtClean="0"/>
              <a:t>Japanese in general have lower tolerance to treatment</a:t>
            </a:r>
          </a:p>
          <a:p>
            <a:pPr lvl="2">
              <a:buFont typeface="Arial" pitchFamily="34" charset="0"/>
              <a:buChar char="•"/>
            </a:pPr>
            <a:r>
              <a:rPr lang="en-US" dirty="0" smtClean="0"/>
              <a:t>Elderly have difficulty clearing treatment from system causing toxicities</a:t>
            </a:r>
          </a:p>
          <a:p>
            <a:pPr lvl="2">
              <a:buFont typeface="Arial" pitchFamily="34" charset="0"/>
              <a:buChar char="•"/>
            </a:pPr>
            <a:r>
              <a:rPr lang="en-US" dirty="0" smtClean="0"/>
              <a:t>Younger have higher cell turnover increase incidence of mucositis</a:t>
            </a:r>
          </a:p>
          <a:p>
            <a:pPr lvl="2">
              <a:buFont typeface="Arial" pitchFamily="34" charset="0"/>
              <a:buChar char="•"/>
            </a:pPr>
            <a:r>
              <a:rPr lang="en-US" dirty="0" smtClean="0"/>
              <a:t>Decreased CCR = decreased tolerance</a:t>
            </a:r>
          </a:p>
          <a:p>
            <a:pPr lvl="1">
              <a:buFont typeface="Arial" pitchFamily="34" charset="0"/>
              <a:buChar char="•"/>
            </a:pPr>
            <a:r>
              <a:rPr lang="en-US" dirty="0" smtClean="0"/>
              <a:t>Mucositis: considered one of the most debilitating acute reactions to HNC treatment</a:t>
            </a:r>
          </a:p>
          <a:p>
            <a:pPr lvl="1">
              <a:buFont typeface="Arial" pitchFamily="34" charset="0"/>
              <a:buChar char="•"/>
            </a:pPr>
            <a:r>
              <a:rPr lang="en-US" dirty="0" smtClean="0"/>
              <a:t>Mucositis is a painful inflammation and ulceration of the mucous membranes</a:t>
            </a:r>
          </a:p>
          <a:p>
            <a:pPr lvl="1">
              <a:buFont typeface="Arial" pitchFamily="34" charset="0"/>
              <a:buChar char="•"/>
            </a:pPr>
            <a:r>
              <a:rPr lang="en-US" dirty="0" smtClean="0"/>
              <a:t>Primary cause of inadequate nutirtion/hydration, mental stress, and treatment delays</a:t>
            </a:r>
          </a:p>
          <a:p>
            <a:pPr lvl="2">
              <a:buFont typeface="Arial" pitchFamily="34" charset="0"/>
              <a:buChar char="•"/>
            </a:pPr>
            <a:r>
              <a:rPr lang="en-US" dirty="0" smtClean="0"/>
              <a:t>1</a:t>
            </a:r>
            <a:r>
              <a:rPr lang="en-US" baseline="30000" dirty="0" smtClean="0"/>
              <a:t>st</a:t>
            </a:r>
            <a:r>
              <a:rPr lang="en-US" dirty="0" smtClean="0"/>
              <a:t> occurrence first 2 weeks after the start of radiation lasts on average for 5 weeks</a:t>
            </a:r>
          </a:p>
          <a:p>
            <a:pPr>
              <a:buFont typeface="Arial" pitchFamily="34" charset="0"/>
              <a:buChar char="•"/>
            </a:pPr>
            <a:r>
              <a:rPr lang="en-US" dirty="0" smtClean="0"/>
              <a:t>Nutritional support can improve inflammatory markers can improve mucositis</a:t>
            </a:r>
          </a:p>
          <a:p>
            <a:pPr>
              <a:buFont typeface="Arial" pitchFamily="34" charset="0"/>
              <a:buChar char="•"/>
            </a:pPr>
            <a:r>
              <a:rPr lang="en-US" dirty="0" smtClean="0"/>
              <a:t>Prevalence: reported ½ patients experience treatment delays</a:t>
            </a:r>
          </a:p>
          <a:p>
            <a:pPr lvl="1">
              <a:buFont typeface="Arial" pitchFamily="34" charset="0"/>
              <a:buChar char="•"/>
            </a:pPr>
            <a:r>
              <a:rPr lang="en-US" dirty="0" smtClean="0"/>
              <a:t>Each day of a break results in 1% loss of tumor control; resulting in significant loss of loco regional control and decreased survival rates</a:t>
            </a:r>
          </a:p>
          <a:p>
            <a:pPr lvl="1">
              <a:buFont typeface="Arial" pitchFamily="34" charset="0"/>
              <a:buChar char="•"/>
            </a:pPr>
            <a:r>
              <a:rPr lang="en-US" dirty="0" smtClean="0"/>
              <a:t>On average 50% of patients don’t receive planned number of chemotherapy cycles due to unplanned delays</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By looking at multiple variables related to cancer and its treatment; patient experience and costs can be drastically improved</a:t>
            </a:r>
          </a:p>
          <a:p>
            <a:pPr lvl="1">
              <a:buFont typeface="Arial" pitchFamily="34" charset="0"/>
              <a:buChar char="•"/>
            </a:pPr>
            <a:r>
              <a:rPr lang="en-US" dirty="0" smtClean="0"/>
              <a:t>Cancer treatment can have a significant impact on the patient and the health care facility</a:t>
            </a:r>
          </a:p>
          <a:p>
            <a:pPr>
              <a:buFont typeface="Arial" pitchFamily="34" charset="0"/>
              <a:buChar char="•"/>
            </a:pPr>
            <a:r>
              <a:rPr lang="en-US" dirty="0" smtClean="0"/>
              <a:t>Kiss et al estimated that cancer treatment and side effect treatment costs $95,000 per year</a:t>
            </a:r>
          </a:p>
          <a:p>
            <a:pPr lvl="1">
              <a:buFont typeface="Arial" pitchFamily="34" charset="0"/>
              <a:buChar char="•"/>
            </a:pPr>
            <a:r>
              <a:rPr lang="en-US" dirty="0" smtClean="0"/>
              <a:t>While elting et al found that the average cost for all grades of mucositis is ~$6000 per patient</a:t>
            </a:r>
          </a:p>
          <a:p>
            <a:pPr lvl="1">
              <a:buFont typeface="Arial" pitchFamily="34" charset="0"/>
              <a:buChar char="•"/>
            </a:pPr>
            <a:r>
              <a:rPr lang="en-US" dirty="0" smtClean="0"/>
              <a:t>With grade 1-2 mucositis = $1700 per patient per visit</a:t>
            </a:r>
          </a:p>
          <a:p>
            <a:pPr lvl="1">
              <a:buFont typeface="Arial" pitchFamily="34" charset="0"/>
              <a:buChar char="•"/>
            </a:pPr>
            <a:r>
              <a:rPr lang="en-US" dirty="0" smtClean="0"/>
              <a:t>Grade 3-4= $36000 per patient per visit</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The least costly method for cancer treatment is surgery while radiation is the best outcomes for cost and chemotherapy is the most expensive</a:t>
            </a:r>
          </a:p>
          <a:p>
            <a:pPr>
              <a:buFont typeface="Arial" pitchFamily="34" charset="0"/>
              <a:buChar char="•"/>
            </a:pPr>
            <a:r>
              <a:rPr lang="en-US" dirty="0" smtClean="0"/>
              <a:t>With the addition of artificial hydration this might be an additional cost but the question is does it make a significant amount of difference to warrant its use.</a:t>
            </a:r>
            <a:endParaRPr lang="en-US" dirty="0"/>
          </a:p>
        </p:txBody>
      </p:sp>
      <p:sp>
        <p:nvSpPr>
          <p:cNvPr id="4" name="Slide Number Placeholder 3"/>
          <p:cNvSpPr>
            <a:spLocks noGrp="1"/>
          </p:cNvSpPr>
          <p:nvPr>
            <p:ph type="sldNum" sz="quarter" idx="10"/>
          </p:nvPr>
        </p:nvSpPr>
        <p:spPr/>
        <p:txBody>
          <a:bodyPr/>
          <a:lstStyle/>
          <a:p>
            <a:fld id="{F666A9B2-2CB8-41AE-B69E-046752DF90E5}"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9D55B101-D3C3-49FD-ABA0-7F523D7AC92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D55B101-D3C3-49FD-ABA0-7F523D7AC92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D55B101-D3C3-49FD-ABA0-7F523D7AC92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D55B101-D3C3-49FD-ABA0-7F523D7AC92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D55B101-D3C3-49FD-ABA0-7F523D7AC92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55B101-D3C3-49FD-ABA0-7F523D7AC92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D55B101-D3C3-49FD-ABA0-7F523D7AC92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8" name="Slide Number Placeholder 7"/>
          <p:cNvSpPr>
            <a:spLocks noGrp="1"/>
          </p:cNvSpPr>
          <p:nvPr>
            <p:ph type="sldNum" sz="quarter" idx="11"/>
          </p:nvPr>
        </p:nvSpPr>
        <p:spPr/>
        <p:txBody>
          <a:bodyPr/>
          <a:lstStyle/>
          <a:p>
            <a:fld id="{9D55B101-D3C3-49FD-ABA0-7F523D7AC926}"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D55B101-D3C3-49FD-ABA0-7F523D7AC92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2379EF-6AE5-4F08-966D-6B1F44534F98}" type="datetimeFigureOut">
              <a:rPr lang="en-US" smtClean="0"/>
              <a:pPr/>
              <a:t>11/19/2012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156448" y="6422064"/>
            <a:ext cx="762000" cy="365125"/>
          </a:xfrm>
        </p:spPr>
        <p:txBody>
          <a:bodyPr/>
          <a:lstStyle/>
          <a:p>
            <a:fld id="{9D55B101-D3C3-49FD-ABA0-7F523D7AC92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FD2379EF-6AE5-4F08-966D-6B1F44534F98}" type="datetimeFigureOut">
              <a:rPr lang="en-US" smtClean="0"/>
              <a:pPr/>
              <a:t>11/19/2012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55B101-D3C3-49FD-ABA0-7F523D7AC92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FD2379EF-6AE5-4F08-966D-6B1F44534F98}" type="datetimeFigureOut">
              <a:rPr lang="en-US" smtClean="0"/>
              <a:pPr/>
              <a:t>11/19/2012</a:t>
            </a:fld>
            <a:endParaRPr lang="en-US"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9D55B101-D3C3-49FD-ABA0-7F523D7AC926}"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Water drop 3.jpg"/>
          <p:cNvPicPr>
            <a:picLocks noChangeAspect="1"/>
          </p:cNvPicPr>
          <p:nvPr/>
        </p:nvPicPr>
        <p:blipFill>
          <a:blip r:embed="rId3" cstate="print"/>
          <a:stretch>
            <a:fillRect/>
          </a:stretch>
        </p:blipFill>
        <p:spPr>
          <a:xfrm>
            <a:off x="0" y="0"/>
            <a:ext cx="9144000" cy="6858000"/>
          </a:xfrm>
          <a:prstGeom prst="rect">
            <a:avLst/>
          </a:prstGeom>
        </p:spPr>
      </p:pic>
      <p:sp>
        <p:nvSpPr>
          <p:cNvPr id="3" name="Rectangle 2"/>
          <p:cNvSpPr/>
          <p:nvPr/>
        </p:nvSpPr>
        <p:spPr>
          <a:xfrm>
            <a:off x="228600" y="3124200"/>
            <a:ext cx="8534400" cy="1569660"/>
          </a:xfrm>
          <a:prstGeom prst="rect">
            <a:avLst/>
          </a:prstGeom>
          <a:solidFill>
            <a:schemeClr val="accent1">
              <a:lumMod val="75000"/>
            </a:schemeClr>
          </a:solidFill>
          <a:effectLst>
            <a:softEdge rad="63500"/>
          </a:effectLst>
        </p:spPr>
        <p:txBody>
          <a:bodyPr wrap="square">
            <a:spAutoFit/>
          </a:bodyPr>
          <a:lstStyle/>
          <a:p>
            <a:pPr algn="ctr"/>
            <a:r>
              <a:rPr lang="en-US" sz="3200" dirty="0" smtClean="0">
                <a:solidFill>
                  <a:schemeClr val="bg1"/>
                </a:solidFill>
              </a:rPr>
              <a:t>Regularly Scheduled Artificial (IV) Hydration among Head and Neck Cancer Patients Undergoing Radiotherapy-based Treatment</a:t>
            </a:r>
            <a:endParaRPr lang="en-US" sz="3200" dirty="0">
              <a:solidFill>
                <a:schemeClr val="bg1"/>
              </a:solidFill>
            </a:endParaRPr>
          </a:p>
        </p:txBody>
      </p:sp>
      <p:sp>
        <p:nvSpPr>
          <p:cNvPr id="4" name="TextBox 3"/>
          <p:cNvSpPr txBox="1"/>
          <p:nvPr/>
        </p:nvSpPr>
        <p:spPr>
          <a:xfrm>
            <a:off x="685800" y="5029200"/>
            <a:ext cx="7772400" cy="1569660"/>
          </a:xfrm>
          <a:prstGeom prst="rect">
            <a:avLst/>
          </a:prstGeom>
          <a:solidFill>
            <a:schemeClr val="accent1">
              <a:lumMod val="75000"/>
            </a:schemeClr>
          </a:solidFill>
          <a:effectLst>
            <a:softEdge rad="63500"/>
          </a:effectLst>
        </p:spPr>
        <p:txBody>
          <a:bodyPr wrap="square" rtlCol="0">
            <a:spAutoFit/>
          </a:bodyPr>
          <a:lstStyle/>
          <a:p>
            <a:pPr algn="ctr"/>
            <a:r>
              <a:rPr lang="en-US" sz="2400" dirty="0" smtClean="0">
                <a:solidFill>
                  <a:schemeClr val="bg1"/>
                </a:solidFill>
              </a:rPr>
              <a:t>By Jessica Mooney</a:t>
            </a:r>
          </a:p>
          <a:p>
            <a:pPr algn="ctr"/>
            <a:r>
              <a:rPr lang="en-US" sz="2400" dirty="0" smtClean="0">
                <a:solidFill>
                  <a:schemeClr val="bg1"/>
                </a:solidFill>
              </a:rPr>
              <a:t>With special thanks to: Melanie Gillingham Phd, RD, Dr. John Holland, Sonja Connors PhD, RD, and Shannon Rentz, RD</a:t>
            </a:r>
            <a:endParaRPr lang="en-US" sz="24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 of Artificial Hydration</a:t>
            </a:r>
            <a:endParaRPr lang="en-US" dirty="0"/>
          </a:p>
        </p:txBody>
      </p:sp>
      <p:sp>
        <p:nvSpPr>
          <p:cNvPr id="3" name="Content Placeholder 2"/>
          <p:cNvSpPr>
            <a:spLocks noGrp="1"/>
          </p:cNvSpPr>
          <p:nvPr>
            <p:ph idx="1"/>
          </p:nvPr>
        </p:nvSpPr>
        <p:spPr/>
        <p:txBody>
          <a:bodyPr>
            <a:normAutofit lnSpcReduction="10000"/>
          </a:bodyPr>
          <a:lstStyle/>
          <a:p>
            <a:r>
              <a:rPr lang="en-US" dirty="0" smtClean="0"/>
              <a:t>Hydration and nutritional status</a:t>
            </a:r>
          </a:p>
          <a:p>
            <a:r>
              <a:rPr lang="en-US" dirty="0" smtClean="0"/>
              <a:t>Dehydration can cause </a:t>
            </a:r>
          </a:p>
          <a:p>
            <a:pPr lvl="1"/>
            <a:r>
              <a:rPr lang="en-US" dirty="0" smtClean="0"/>
              <a:t>fatigue, lethargy, nausea, vomiting, confusion, muscle cramps, and perhaps increased mortality rates.  </a:t>
            </a:r>
          </a:p>
          <a:p>
            <a:r>
              <a:rPr lang="en-US" dirty="0" smtClean="0"/>
              <a:t>Determining Hydration Status</a:t>
            </a:r>
            <a:endParaRPr lang="en-US" baseline="30000" dirty="0" smtClean="0"/>
          </a:p>
          <a:p>
            <a:r>
              <a:rPr lang="en-US" dirty="0" smtClean="0"/>
              <a:t>Modes of Artificial Hydration</a:t>
            </a:r>
          </a:p>
          <a:p>
            <a:pPr lvl="1"/>
            <a:r>
              <a:rPr lang="en-US" dirty="0" smtClean="0"/>
              <a:t>Parenteral Fluids</a:t>
            </a:r>
          </a:p>
          <a:p>
            <a:pPr lvl="1"/>
            <a:r>
              <a:rPr lang="en-US" dirty="0" smtClean="0"/>
              <a:t>Enteral Fluids</a:t>
            </a:r>
          </a:p>
          <a:p>
            <a:pPr lvl="1"/>
            <a:r>
              <a:rPr lang="en-US" dirty="0" smtClean="0"/>
              <a:t>Hypodermoclysis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of Life</a:t>
            </a:r>
            <a:endParaRPr lang="en-US" dirty="0"/>
          </a:p>
        </p:txBody>
      </p:sp>
      <p:sp>
        <p:nvSpPr>
          <p:cNvPr id="3" name="Content Placeholder 2"/>
          <p:cNvSpPr>
            <a:spLocks noGrp="1"/>
          </p:cNvSpPr>
          <p:nvPr>
            <p:ph idx="1"/>
          </p:nvPr>
        </p:nvSpPr>
        <p:spPr/>
        <p:txBody>
          <a:bodyPr>
            <a:normAutofit/>
          </a:bodyPr>
          <a:lstStyle/>
          <a:p>
            <a:r>
              <a:rPr lang="en-US" dirty="0" smtClean="0"/>
              <a:t>Quality of life (QOL)</a:t>
            </a:r>
          </a:p>
          <a:p>
            <a:pPr lvl="1"/>
            <a:r>
              <a:rPr lang="en-US" dirty="0" smtClean="0"/>
              <a:t>Physical vs. Psychological </a:t>
            </a:r>
          </a:p>
          <a:p>
            <a:pPr lvl="1"/>
            <a:r>
              <a:rPr lang="en-US" dirty="0" smtClean="0"/>
              <a:t>Social Event</a:t>
            </a:r>
          </a:p>
          <a:p>
            <a:r>
              <a:rPr lang="en-US" dirty="0" smtClean="0"/>
              <a:t>Questionnaires for QOL in HNC</a:t>
            </a:r>
          </a:p>
          <a:p>
            <a:pPr lvl="1"/>
            <a:r>
              <a:rPr lang="en-US" dirty="0" smtClean="0"/>
              <a:t>Survey short and to the point</a:t>
            </a:r>
          </a:p>
          <a:p>
            <a:pPr lvl="1"/>
            <a:r>
              <a:rPr lang="en-US" dirty="0" smtClean="0"/>
              <a:t>Qualitative observations</a:t>
            </a:r>
          </a:p>
          <a:p>
            <a:r>
              <a:rPr lang="en-US" dirty="0" smtClean="0"/>
              <a:t>Other Benefits of QOL surveys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General Overview</a:t>
            </a:r>
            <a:endParaRPr lang="en-US" dirty="0"/>
          </a:p>
        </p:txBody>
      </p:sp>
      <p:sp>
        <p:nvSpPr>
          <p:cNvPr id="3" name="Content Placeholder 2"/>
          <p:cNvSpPr>
            <a:spLocks noGrp="1"/>
          </p:cNvSpPr>
          <p:nvPr>
            <p:ph idx="1"/>
          </p:nvPr>
        </p:nvSpPr>
        <p:spPr/>
        <p:txBody>
          <a:bodyPr>
            <a:normAutofit/>
          </a:bodyPr>
          <a:lstStyle/>
          <a:p>
            <a:r>
              <a:rPr lang="en-US" dirty="0" smtClean="0"/>
              <a:t>Oregon Health and Science University (OHSU)</a:t>
            </a:r>
          </a:p>
          <a:p>
            <a:endParaRPr lang="en-US" dirty="0" smtClean="0"/>
          </a:p>
          <a:p>
            <a:r>
              <a:rPr lang="en-US" dirty="0" smtClean="0"/>
              <a:t>Retrospective chart review </a:t>
            </a:r>
          </a:p>
          <a:p>
            <a:pPr lvl="1"/>
            <a:r>
              <a:rPr lang="en-US" dirty="0" smtClean="0"/>
              <a:t>Comparing: </a:t>
            </a:r>
          </a:p>
          <a:p>
            <a:pPr lvl="2"/>
            <a:r>
              <a:rPr lang="en-US" dirty="0" smtClean="0"/>
              <a:t>Patients before August 2011</a:t>
            </a:r>
          </a:p>
          <a:p>
            <a:pPr lvl="2"/>
            <a:r>
              <a:rPr lang="en-US" dirty="0" smtClean="0"/>
              <a:t>Patients after August 2011</a:t>
            </a:r>
          </a:p>
          <a:p>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Methods-Inclusion/Exclusion</a:t>
            </a:r>
            <a:endParaRPr lang="en-US" dirty="0"/>
          </a:p>
        </p:txBody>
      </p:sp>
      <p:sp>
        <p:nvSpPr>
          <p:cNvPr id="3" name="Content Placeholder 2"/>
          <p:cNvSpPr>
            <a:spLocks noGrp="1"/>
          </p:cNvSpPr>
          <p:nvPr>
            <p:ph idx="1"/>
          </p:nvPr>
        </p:nvSpPr>
        <p:spPr>
          <a:xfrm>
            <a:off x="457200" y="1219200"/>
            <a:ext cx="7467600" cy="4525963"/>
          </a:xfrm>
        </p:spPr>
        <p:txBody>
          <a:bodyPr>
            <a:normAutofit/>
          </a:bodyPr>
          <a:lstStyle/>
          <a:p>
            <a:r>
              <a:rPr lang="en-US" dirty="0" smtClean="0"/>
              <a:t>Table 3: Inclusion and exclusion criteria</a:t>
            </a:r>
          </a:p>
          <a:p>
            <a:pPr>
              <a:buNone/>
            </a:pPr>
            <a:endParaRPr lang="en-US" dirty="0" smtClean="0"/>
          </a:p>
          <a:p>
            <a:endParaRPr lang="en-US" dirty="0"/>
          </a:p>
        </p:txBody>
      </p:sp>
      <p:graphicFrame>
        <p:nvGraphicFramePr>
          <p:cNvPr id="4" name="Table 3"/>
          <p:cNvGraphicFramePr>
            <a:graphicFrameLocks noGrp="1"/>
          </p:cNvGraphicFramePr>
          <p:nvPr/>
        </p:nvGraphicFramePr>
        <p:xfrm>
          <a:off x="685800" y="1905000"/>
          <a:ext cx="7848600" cy="3657600"/>
        </p:xfrm>
        <a:graphic>
          <a:graphicData uri="http://schemas.openxmlformats.org/drawingml/2006/table">
            <a:tbl>
              <a:tblPr firstRow="1" bandRow="1">
                <a:tableStyleId>{5C22544A-7EE6-4342-B048-85BDC9FD1C3A}</a:tableStyleId>
              </a:tblPr>
              <a:tblGrid>
                <a:gridCol w="3924300"/>
                <a:gridCol w="3924300"/>
              </a:tblGrid>
              <a:tr h="370840">
                <a:tc>
                  <a:txBody>
                    <a:bodyPr/>
                    <a:lstStyle/>
                    <a:p>
                      <a:pPr marL="0" marR="0">
                        <a:lnSpc>
                          <a:spcPct val="150000"/>
                        </a:lnSpc>
                        <a:spcBef>
                          <a:spcPts val="0"/>
                        </a:spcBef>
                        <a:spcAft>
                          <a:spcPts val="0"/>
                        </a:spcAft>
                      </a:pPr>
                      <a:r>
                        <a:rPr lang="en-US" sz="2000" b="1" dirty="0">
                          <a:latin typeface="Calibri"/>
                          <a:ea typeface="Calibri"/>
                          <a:cs typeface="Times New Roman"/>
                        </a:rPr>
                        <a:t>Inclusion</a:t>
                      </a:r>
                      <a:endParaRPr lang="en-US" sz="2000" dirty="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2000" b="1" dirty="0">
                          <a:latin typeface="Calibri"/>
                          <a:ea typeface="Calibri"/>
                          <a:cs typeface="Times New Roman"/>
                        </a:rPr>
                        <a:t>Exclusion</a:t>
                      </a:r>
                      <a:endParaRPr lang="en-US" sz="2000" dirty="0">
                        <a:latin typeface="Calibri"/>
                        <a:ea typeface="Calibri"/>
                        <a:cs typeface="Times New Roman"/>
                      </a:endParaRPr>
                    </a:p>
                  </a:txBody>
                  <a:tcPr marL="68580" marR="68580" marT="0" marB="0"/>
                </a:tc>
              </a:tr>
              <a:tr h="370840">
                <a:tc>
                  <a:txBody>
                    <a:bodyPr/>
                    <a:lstStyle/>
                    <a:p>
                      <a:pPr marL="0" marR="0">
                        <a:lnSpc>
                          <a:spcPct val="150000"/>
                        </a:lnSpc>
                        <a:spcBef>
                          <a:spcPts val="0"/>
                        </a:spcBef>
                        <a:spcAft>
                          <a:spcPts val="0"/>
                        </a:spcAft>
                      </a:pPr>
                      <a:r>
                        <a:rPr lang="en-US" sz="2000" dirty="0">
                          <a:latin typeface="Calibri"/>
                          <a:ea typeface="Calibri"/>
                          <a:cs typeface="Times New Roman"/>
                        </a:rPr>
                        <a:t>&gt;18 years old</a:t>
                      </a:r>
                    </a:p>
                  </a:txBody>
                  <a:tcPr marL="68580" marR="68580" marT="0" marB="0"/>
                </a:tc>
                <a:tc>
                  <a:txBody>
                    <a:bodyPr/>
                    <a:lstStyle/>
                    <a:p>
                      <a:pPr marL="0" marR="0">
                        <a:lnSpc>
                          <a:spcPct val="150000"/>
                        </a:lnSpc>
                        <a:spcBef>
                          <a:spcPts val="0"/>
                        </a:spcBef>
                        <a:spcAft>
                          <a:spcPts val="0"/>
                        </a:spcAft>
                      </a:pPr>
                      <a:r>
                        <a:rPr lang="en-US" sz="2000" dirty="0">
                          <a:latin typeface="Calibri"/>
                          <a:ea typeface="Calibri"/>
                          <a:cs typeface="Times New Roman"/>
                        </a:rPr>
                        <a:t>&lt;18 years old</a:t>
                      </a:r>
                    </a:p>
                  </a:txBody>
                  <a:tcPr marL="68580" marR="68580" marT="0" marB="0"/>
                </a:tc>
              </a:tr>
              <a:tr h="370840">
                <a:tc>
                  <a:txBody>
                    <a:bodyPr/>
                    <a:lstStyle/>
                    <a:p>
                      <a:pPr marL="0" marR="0">
                        <a:lnSpc>
                          <a:spcPct val="150000"/>
                        </a:lnSpc>
                        <a:spcBef>
                          <a:spcPts val="0"/>
                        </a:spcBef>
                        <a:spcAft>
                          <a:spcPts val="0"/>
                        </a:spcAft>
                      </a:pPr>
                      <a:r>
                        <a:rPr lang="en-US" sz="2000" dirty="0">
                          <a:latin typeface="Calibri"/>
                          <a:ea typeface="Calibri"/>
                          <a:cs typeface="Times New Roman"/>
                        </a:rPr>
                        <a:t>Diagnosis of Head and neck cancer</a:t>
                      </a:r>
                    </a:p>
                  </a:txBody>
                  <a:tcPr marL="68580" marR="68580" marT="0" marB="0"/>
                </a:tc>
                <a:tc>
                  <a:txBody>
                    <a:bodyPr/>
                    <a:lstStyle/>
                    <a:p>
                      <a:pPr marL="0" marR="0">
                        <a:lnSpc>
                          <a:spcPct val="150000"/>
                        </a:lnSpc>
                        <a:spcBef>
                          <a:spcPts val="0"/>
                        </a:spcBef>
                        <a:spcAft>
                          <a:spcPts val="0"/>
                        </a:spcAft>
                      </a:pPr>
                      <a:r>
                        <a:rPr lang="en-US" sz="2000" dirty="0">
                          <a:latin typeface="Calibri"/>
                          <a:ea typeface="Calibri"/>
                          <a:cs typeface="Times New Roman"/>
                        </a:rPr>
                        <a:t>Diagnosis other then head and neck cancer</a:t>
                      </a:r>
                    </a:p>
                  </a:txBody>
                  <a:tcPr marL="68580" marR="68580" marT="0" marB="0"/>
                </a:tc>
              </a:tr>
              <a:tr h="370840">
                <a:tc>
                  <a:txBody>
                    <a:bodyPr/>
                    <a:lstStyle/>
                    <a:p>
                      <a:pPr marL="0" marR="0">
                        <a:lnSpc>
                          <a:spcPct val="150000"/>
                        </a:lnSpc>
                        <a:spcBef>
                          <a:spcPts val="0"/>
                        </a:spcBef>
                        <a:spcAft>
                          <a:spcPts val="0"/>
                        </a:spcAft>
                      </a:pPr>
                      <a:r>
                        <a:rPr lang="en-US" sz="2000" dirty="0" smtClean="0">
                          <a:latin typeface="Calibri"/>
                          <a:ea typeface="Calibri"/>
                          <a:cs typeface="Times New Roman"/>
                        </a:rPr>
                        <a:t>Combination </a:t>
                      </a:r>
                      <a:r>
                        <a:rPr lang="en-US" sz="2000" dirty="0">
                          <a:latin typeface="Calibri"/>
                          <a:ea typeface="Calibri"/>
                          <a:cs typeface="Times New Roman"/>
                        </a:rPr>
                        <a:t>treatment (surgical and radiation)</a:t>
                      </a:r>
                    </a:p>
                  </a:txBody>
                  <a:tcPr marL="68580" marR="68580" marT="0" marB="0"/>
                </a:tc>
                <a:tc>
                  <a:txBody>
                    <a:bodyPr/>
                    <a:lstStyle/>
                    <a:p>
                      <a:pPr marL="0" marR="0">
                        <a:lnSpc>
                          <a:spcPct val="150000"/>
                        </a:lnSpc>
                        <a:spcBef>
                          <a:spcPts val="0"/>
                        </a:spcBef>
                        <a:spcAft>
                          <a:spcPts val="0"/>
                        </a:spcAft>
                      </a:pPr>
                      <a:r>
                        <a:rPr lang="en-US" sz="2000" dirty="0" smtClean="0">
                          <a:latin typeface="Calibri"/>
                          <a:ea typeface="Calibri"/>
                          <a:cs typeface="Times New Roman"/>
                        </a:rPr>
                        <a:t>Chemotherapy</a:t>
                      </a:r>
                      <a:r>
                        <a:rPr lang="en-US" sz="2000" dirty="0">
                          <a:latin typeface="Calibri"/>
                          <a:ea typeface="Calibri"/>
                          <a:cs typeface="Times New Roman"/>
                        </a:rPr>
                        <a:t>, radiation, or surgical  only treatment</a:t>
                      </a:r>
                    </a:p>
                  </a:txBody>
                  <a:tcPr marL="68580" marR="68580" marT="0" marB="0"/>
                </a:tc>
              </a:tr>
              <a:tr h="685800">
                <a:tc>
                  <a:txBody>
                    <a:bodyPr/>
                    <a:lstStyle/>
                    <a:p>
                      <a:pPr marL="0" marR="0">
                        <a:lnSpc>
                          <a:spcPct val="150000"/>
                        </a:lnSpc>
                        <a:spcBef>
                          <a:spcPts val="0"/>
                        </a:spcBef>
                        <a:spcAft>
                          <a:spcPts val="0"/>
                        </a:spcAft>
                      </a:pPr>
                      <a:r>
                        <a:rPr lang="en-US" sz="2000" dirty="0" smtClean="0">
                          <a:latin typeface="Calibri"/>
                          <a:ea typeface="Calibri"/>
                          <a:cs typeface="Times New Roman"/>
                        </a:rPr>
                        <a:t>Patient </a:t>
                      </a:r>
                      <a:r>
                        <a:rPr lang="en-US" sz="2000" dirty="0">
                          <a:latin typeface="Calibri"/>
                          <a:ea typeface="Calibri"/>
                          <a:cs typeface="Times New Roman"/>
                        </a:rPr>
                        <a:t>at OHSU either prior to August 2011 or after </a:t>
                      </a:r>
                      <a:r>
                        <a:rPr lang="en-US" sz="2000" dirty="0" smtClean="0">
                          <a:latin typeface="Calibri"/>
                          <a:ea typeface="Calibri"/>
                          <a:cs typeface="Times New Roman"/>
                        </a:rPr>
                        <a:t>August 2011</a:t>
                      </a:r>
                      <a:endParaRPr lang="en-US" sz="2000" dirty="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endParaRPr lang="en-US" sz="20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Standard of Care</a:t>
            </a:r>
            <a:endParaRPr lang="en-US" dirty="0"/>
          </a:p>
        </p:txBody>
      </p:sp>
      <p:sp>
        <p:nvSpPr>
          <p:cNvPr id="3" name="Content Placeholder 2"/>
          <p:cNvSpPr>
            <a:spLocks noGrp="1"/>
          </p:cNvSpPr>
          <p:nvPr>
            <p:ph sz="half" idx="1"/>
          </p:nvPr>
        </p:nvSpPr>
        <p:spPr/>
        <p:txBody>
          <a:bodyPr/>
          <a:lstStyle/>
          <a:p>
            <a:r>
              <a:rPr lang="en-US" dirty="0" smtClean="0"/>
              <a:t>Patients at OHSU currently</a:t>
            </a:r>
          </a:p>
          <a:p>
            <a:endParaRPr lang="en-US" dirty="0" smtClean="0"/>
          </a:p>
          <a:p>
            <a:r>
              <a:rPr lang="en-US" dirty="0" smtClean="0"/>
              <a:t>After August 2011</a:t>
            </a:r>
          </a:p>
          <a:p>
            <a:pPr lvl="1"/>
            <a:r>
              <a:rPr lang="en-US" dirty="0" smtClean="0"/>
              <a:t>Artificial hydration at emergency department or when severely dehydrated. </a:t>
            </a:r>
          </a:p>
          <a:p>
            <a:endParaRPr lang="en-US" dirty="0"/>
          </a:p>
        </p:txBody>
      </p:sp>
      <p:pic>
        <p:nvPicPr>
          <p:cNvPr id="5" name="Content Placeholder 4" descr="1047406-Royalty-Free-RF-Clip-Art-Illustration-Of-A-Cartoon-Hospital-Patient-With-Needles-In-His-Butt.jpg"/>
          <p:cNvPicPr>
            <a:picLocks noGrp="1" noChangeAspect="1"/>
          </p:cNvPicPr>
          <p:nvPr>
            <p:ph sz="half" idx="2"/>
          </p:nvPr>
        </p:nvPicPr>
        <p:blipFill>
          <a:blip r:embed="rId3" cstate="print"/>
          <a:stretch>
            <a:fillRect/>
          </a:stretch>
        </p:blipFill>
        <p:spPr>
          <a:xfrm>
            <a:off x="4724400" y="1752600"/>
            <a:ext cx="3590544" cy="43434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Historical Standard of Care</a:t>
            </a:r>
            <a:endParaRPr lang="en-US" dirty="0"/>
          </a:p>
        </p:txBody>
      </p:sp>
      <p:sp>
        <p:nvSpPr>
          <p:cNvPr id="3" name="Content Placeholder 2"/>
          <p:cNvSpPr>
            <a:spLocks noGrp="1"/>
          </p:cNvSpPr>
          <p:nvPr>
            <p:ph sz="half" idx="1"/>
          </p:nvPr>
        </p:nvSpPr>
        <p:spPr>
          <a:xfrm>
            <a:off x="457200" y="1600200"/>
            <a:ext cx="4876800" cy="4525963"/>
          </a:xfrm>
        </p:spPr>
        <p:txBody>
          <a:bodyPr>
            <a:normAutofit/>
          </a:bodyPr>
          <a:lstStyle/>
          <a:p>
            <a:r>
              <a:rPr lang="en-US" dirty="0" smtClean="0"/>
              <a:t>Before August 2011</a:t>
            </a:r>
          </a:p>
          <a:p>
            <a:endParaRPr lang="en-US" dirty="0"/>
          </a:p>
          <a:p>
            <a:r>
              <a:rPr lang="en-US" dirty="0" smtClean="0"/>
              <a:t>OHSU patients received regularly scheduled IV artificial hydration </a:t>
            </a:r>
          </a:p>
          <a:p>
            <a:endParaRPr lang="en-US" dirty="0" smtClean="0"/>
          </a:p>
        </p:txBody>
      </p:sp>
      <p:pic>
        <p:nvPicPr>
          <p:cNvPr id="5" name="Content Placeholder 4" descr="Animated_Old_Veteran_Waving_American_Flag-120x156.gif"/>
          <p:cNvPicPr>
            <a:picLocks noGrp="1" noChangeAspect="1"/>
          </p:cNvPicPr>
          <p:nvPr>
            <p:ph sz="half" idx="2"/>
          </p:nvPr>
        </p:nvPicPr>
        <p:blipFill>
          <a:blip r:embed="rId3" cstate="print"/>
          <a:stretch>
            <a:fillRect/>
          </a:stretch>
        </p:blipFill>
        <p:spPr>
          <a:xfrm>
            <a:off x="4783015" y="1371600"/>
            <a:ext cx="3751385" cy="4876800"/>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Methods-Retrospective</a:t>
            </a:r>
            <a:endParaRPr lang="en-US" dirty="0"/>
          </a:p>
        </p:txBody>
      </p:sp>
      <p:sp>
        <p:nvSpPr>
          <p:cNvPr id="3" name="Content Placeholder 2"/>
          <p:cNvSpPr>
            <a:spLocks noGrp="1"/>
          </p:cNvSpPr>
          <p:nvPr>
            <p:ph idx="1"/>
          </p:nvPr>
        </p:nvSpPr>
        <p:spPr/>
        <p:txBody>
          <a:bodyPr>
            <a:normAutofit/>
          </a:bodyPr>
          <a:lstStyle/>
          <a:p>
            <a:pPr fontAlgn="t"/>
            <a:r>
              <a:rPr lang="en-US" dirty="0" smtClean="0"/>
              <a:t>60</a:t>
            </a:r>
            <a:r>
              <a:rPr lang="en-US" dirty="0" smtClean="0"/>
              <a:t> </a:t>
            </a:r>
            <a:r>
              <a:rPr lang="en-US" dirty="0" smtClean="0"/>
              <a:t>OHSU patients treated with regularly scheduled artificial hydration</a:t>
            </a:r>
          </a:p>
          <a:p>
            <a:pPr fontAlgn="t"/>
            <a:r>
              <a:rPr lang="en-US" smtClean="0"/>
              <a:t>45</a:t>
            </a:r>
            <a:r>
              <a:rPr lang="en-US" smtClean="0"/>
              <a:t> </a:t>
            </a:r>
            <a:r>
              <a:rPr lang="en-US" dirty="0" smtClean="0"/>
              <a:t>OHSU patients treated with current standard of care</a:t>
            </a:r>
          </a:p>
          <a:p>
            <a:pPr fontAlgn="t"/>
            <a:r>
              <a:rPr lang="en-US" dirty="0" smtClean="0"/>
              <a:t>The EPIC electronic medical records will be queried using the tumor registry</a:t>
            </a:r>
          </a:p>
          <a:p>
            <a:pPr lvl="1" fontAlgn="t">
              <a:buNone/>
            </a:pPr>
            <a:r>
              <a:rPr lang="en-US" dirty="0" smtClean="0"/>
              <a:t> </a:t>
            </a:r>
            <a:endParaRPr lang="en-US"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Power Calculations</a:t>
            </a:r>
            <a:endParaRPr lang="en-US" dirty="0"/>
          </a:p>
        </p:txBody>
      </p:sp>
      <p:sp>
        <p:nvSpPr>
          <p:cNvPr id="3" name="Content Placeholder 2"/>
          <p:cNvSpPr>
            <a:spLocks noGrp="1"/>
          </p:cNvSpPr>
          <p:nvPr>
            <p:ph idx="1"/>
          </p:nvPr>
        </p:nvSpPr>
        <p:spPr/>
        <p:txBody>
          <a:bodyPr>
            <a:normAutofit fontScale="62500" lnSpcReduction="20000"/>
          </a:bodyPr>
          <a:lstStyle/>
          <a:p>
            <a:r>
              <a:rPr lang="en-US" sz="3200" dirty="0" smtClean="0"/>
              <a:t>Primary outcomes of interest</a:t>
            </a:r>
          </a:p>
          <a:p>
            <a:pPr lvl="1"/>
            <a:r>
              <a:rPr lang="en-US" sz="2800" dirty="0" smtClean="0"/>
              <a:t>Two-sided significance level of 0.05. </a:t>
            </a:r>
          </a:p>
          <a:p>
            <a:r>
              <a:rPr lang="en-US" sz="3200" dirty="0" smtClean="0"/>
              <a:t>The mean number of hospitalizations (number of emergency department visits) anticipation</a:t>
            </a:r>
          </a:p>
          <a:p>
            <a:pPr lvl="1"/>
            <a:r>
              <a:rPr lang="en-US" sz="2400" dirty="0" smtClean="0"/>
              <a:t>Supported by Elting et al (2007)</a:t>
            </a:r>
          </a:p>
          <a:p>
            <a:pPr lvl="2"/>
            <a:r>
              <a:rPr lang="en-US" sz="2200" dirty="0" smtClean="0"/>
              <a:t>average of 0.62 visits per patient over the treatment cycle. </a:t>
            </a:r>
          </a:p>
          <a:p>
            <a:r>
              <a:rPr lang="en-US" sz="2800" dirty="0" smtClean="0"/>
              <a:t>Sample of 60 patients under the routine hydration protocol and 45 patients under the newer (no routine hydration)</a:t>
            </a:r>
          </a:p>
          <a:p>
            <a:pPr lvl="1"/>
            <a:r>
              <a:rPr lang="en-US" sz="2400" dirty="0" smtClean="0"/>
              <a:t>Provides an 80% chance of detecting at least an 85% increase in the mean number of visits (Wald test; increase from 0.6 to 1.1 visits). </a:t>
            </a:r>
          </a:p>
          <a:p>
            <a:r>
              <a:rPr lang="en-US" sz="2800" dirty="0" smtClean="0"/>
              <a:t>BUN expectations of initial lab concentrations</a:t>
            </a:r>
          </a:p>
          <a:p>
            <a:pPr lvl="1"/>
            <a:r>
              <a:rPr lang="en-US" sz="2400" dirty="0" smtClean="0"/>
              <a:t>Correlation between initial and final BUN is expected to be fairly weak (about 0.20). </a:t>
            </a:r>
          </a:p>
          <a:p>
            <a:pPr lvl="1"/>
            <a:r>
              <a:rPr lang="en-US" sz="2400" dirty="0" smtClean="0"/>
              <a:t>80% power to detect mean changes of at least 2.4 mg/dL relative to baseline within either group, with the minimal effect being even smaller for the sample of 60 subjects under the older treatment protocol.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Methods-Retrospective</a:t>
            </a:r>
            <a:endParaRPr lang="en-US" dirty="0"/>
          </a:p>
        </p:txBody>
      </p:sp>
      <p:pic>
        <p:nvPicPr>
          <p:cNvPr id="5" name="Content Placeholder 4" descr="page_current_projects.jpg"/>
          <p:cNvPicPr>
            <a:picLocks noGrp="1" noChangeAspect="1"/>
          </p:cNvPicPr>
          <p:nvPr>
            <p:ph sz="half" idx="1"/>
          </p:nvPr>
        </p:nvPicPr>
        <p:blipFill>
          <a:blip r:embed="rId3" cstate="print"/>
          <a:stretch>
            <a:fillRect/>
          </a:stretch>
        </p:blipFill>
        <p:spPr>
          <a:xfrm>
            <a:off x="580572" y="1752600"/>
            <a:ext cx="3307922" cy="4167981"/>
          </a:xfrm>
        </p:spPr>
      </p:pic>
      <p:sp>
        <p:nvSpPr>
          <p:cNvPr id="4" name="Content Placeholder 3"/>
          <p:cNvSpPr>
            <a:spLocks noGrp="1"/>
          </p:cNvSpPr>
          <p:nvPr>
            <p:ph sz="half" idx="2"/>
          </p:nvPr>
        </p:nvSpPr>
        <p:spPr/>
        <p:txBody>
          <a:bodyPr>
            <a:normAutofit lnSpcReduction="10000"/>
          </a:bodyPr>
          <a:lstStyle/>
          <a:p>
            <a:r>
              <a:rPr lang="en-US" dirty="0" smtClean="0"/>
              <a:t>The retrospective chart review will compare: </a:t>
            </a:r>
          </a:p>
          <a:p>
            <a:pPr lvl="1"/>
            <a:r>
              <a:rPr lang="en-US" dirty="0" smtClean="0"/>
              <a:t>unplanned hospital visits</a:t>
            </a:r>
          </a:p>
          <a:p>
            <a:pPr lvl="1"/>
            <a:r>
              <a:rPr lang="en-US" dirty="0" smtClean="0"/>
              <a:t>Treatment breaks</a:t>
            </a:r>
          </a:p>
          <a:p>
            <a:pPr lvl="1"/>
            <a:r>
              <a:rPr lang="en-US" dirty="0" smtClean="0"/>
              <a:t>Number of times clinical hydration is administered </a:t>
            </a:r>
          </a:p>
          <a:p>
            <a:pPr lvl="1"/>
            <a:r>
              <a:rPr lang="en-US" dirty="0" smtClean="0"/>
              <a:t>Registered Dietitian exposure during treatment</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Methods</a:t>
            </a:r>
            <a:endParaRPr lang="en-US" dirty="0"/>
          </a:p>
        </p:txBody>
      </p:sp>
      <p:sp>
        <p:nvSpPr>
          <p:cNvPr id="3" name="Content Placeholder 2"/>
          <p:cNvSpPr>
            <a:spLocks noGrp="1"/>
          </p:cNvSpPr>
          <p:nvPr>
            <p:ph sz="half" idx="1"/>
          </p:nvPr>
        </p:nvSpPr>
        <p:spPr/>
        <p:txBody>
          <a:bodyPr/>
          <a:lstStyle/>
          <a:p>
            <a:r>
              <a:rPr lang="en-US" dirty="0" smtClean="0"/>
              <a:t>Standards Set</a:t>
            </a:r>
          </a:p>
          <a:p>
            <a:pPr lvl="1"/>
            <a:r>
              <a:rPr lang="en-US" dirty="0" smtClean="0"/>
              <a:t>Key outcomes</a:t>
            </a:r>
          </a:p>
          <a:p>
            <a:endParaRPr lang="en-US" dirty="0" smtClean="0"/>
          </a:p>
          <a:p>
            <a:r>
              <a:rPr lang="en-US" dirty="0" smtClean="0"/>
              <a:t>Outside of Ranges will be considered</a:t>
            </a:r>
          </a:p>
          <a:p>
            <a:pPr lvl="1"/>
            <a:r>
              <a:rPr lang="en-US" dirty="0" smtClean="0"/>
              <a:t>Unacceptable</a:t>
            </a:r>
          </a:p>
          <a:p>
            <a:pPr lvl="1"/>
            <a:r>
              <a:rPr lang="en-US" dirty="0" smtClean="0"/>
              <a:t>Detrimental to treatment</a:t>
            </a:r>
          </a:p>
          <a:p>
            <a:endParaRPr lang="en-US" dirty="0"/>
          </a:p>
        </p:txBody>
      </p:sp>
      <p:pic>
        <p:nvPicPr>
          <p:cNvPr id="9" name="Content Placeholder 8" descr="star-300x300.jpg"/>
          <p:cNvPicPr>
            <a:picLocks noGrp="1" noChangeAspect="1"/>
          </p:cNvPicPr>
          <p:nvPr>
            <p:ph sz="half" idx="2"/>
          </p:nvPr>
        </p:nvPicPr>
        <p:blipFill>
          <a:blip r:embed="rId3" cstate="print"/>
          <a:stretch>
            <a:fillRect/>
          </a:stretch>
        </p:blipFill>
        <p:spPr>
          <a:xfrm>
            <a:off x="4724400" y="381000"/>
            <a:ext cx="2667000" cy="6042423"/>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Aim</a:t>
            </a:r>
            <a:endParaRPr lang="en-US" dirty="0"/>
          </a:p>
        </p:txBody>
      </p:sp>
      <p:sp>
        <p:nvSpPr>
          <p:cNvPr id="3" name="Content Placeholder 2"/>
          <p:cNvSpPr>
            <a:spLocks noGrp="1"/>
          </p:cNvSpPr>
          <p:nvPr>
            <p:ph sz="half" idx="1"/>
          </p:nvPr>
        </p:nvSpPr>
        <p:spPr/>
        <p:txBody>
          <a:bodyPr>
            <a:normAutofit fontScale="85000" lnSpcReduction="10000"/>
          </a:bodyPr>
          <a:lstStyle/>
          <a:p>
            <a:pPr>
              <a:buNone/>
            </a:pPr>
            <a:endParaRPr lang="en-US" dirty="0" smtClean="0"/>
          </a:p>
          <a:p>
            <a:endParaRPr lang="en-US" dirty="0"/>
          </a:p>
        </p:txBody>
      </p:sp>
      <p:sp>
        <p:nvSpPr>
          <p:cNvPr id="4" name="Content Placeholder 3"/>
          <p:cNvSpPr>
            <a:spLocks noGrp="1"/>
          </p:cNvSpPr>
          <p:nvPr>
            <p:ph sz="half" idx="2"/>
          </p:nvPr>
        </p:nvSpPr>
        <p:spPr/>
        <p:txBody>
          <a:bodyPr>
            <a:normAutofit fontScale="85000" lnSpcReduction="10000"/>
          </a:bodyPr>
          <a:lstStyle/>
          <a:p>
            <a:r>
              <a:rPr lang="en-US" dirty="0" smtClean="0"/>
              <a:t>Effect of regular artificial hydration on the number of admissions for clinical dehydration, and markers of nutritional status in head and neck cancer patients. </a:t>
            </a:r>
          </a:p>
          <a:p>
            <a:r>
              <a:rPr lang="en-US" dirty="0" smtClean="0"/>
              <a:t>Between the OHSU patients who received regularly scheduled IV artificial hydration, with the OHSU patients who received current standard of care</a:t>
            </a:r>
            <a:endParaRPr lang="en-US" dirty="0"/>
          </a:p>
        </p:txBody>
      </p:sp>
      <p:pic>
        <p:nvPicPr>
          <p:cNvPr id="5" name="Picture 4" descr="water.jpg"/>
          <p:cNvPicPr>
            <a:picLocks noChangeAspect="1"/>
          </p:cNvPicPr>
          <p:nvPr/>
        </p:nvPicPr>
        <p:blipFill>
          <a:blip r:embed="rId3" cstate="print"/>
          <a:stretch>
            <a:fillRect/>
          </a:stretch>
        </p:blipFill>
        <p:spPr>
          <a:xfrm>
            <a:off x="685800" y="1676400"/>
            <a:ext cx="3352800" cy="41910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Methods-Retrospective</a:t>
            </a:r>
            <a:endParaRPr lang="en-US" dirty="0"/>
          </a:p>
        </p:txBody>
      </p:sp>
      <p:graphicFrame>
        <p:nvGraphicFramePr>
          <p:cNvPr id="5" name="Content Placeholder 4"/>
          <p:cNvGraphicFramePr>
            <a:graphicFrameLocks noGrp="1"/>
          </p:cNvGraphicFramePr>
          <p:nvPr>
            <p:ph sz="half" idx="4294967295"/>
          </p:nvPr>
        </p:nvGraphicFramePr>
        <p:xfrm>
          <a:off x="838200" y="1981200"/>
          <a:ext cx="7467600" cy="3235960"/>
        </p:xfrm>
        <a:graphic>
          <a:graphicData uri="http://schemas.openxmlformats.org/drawingml/2006/table">
            <a:tbl>
              <a:tblPr firstRow="1" bandRow="1">
                <a:tableStyleId>{5C22544A-7EE6-4342-B048-85BDC9FD1C3A}</a:tableStyleId>
              </a:tblPr>
              <a:tblGrid>
                <a:gridCol w="3733800"/>
                <a:gridCol w="3733800"/>
              </a:tblGrid>
              <a:tr h="370840">
                <a:tc>
                  <a:txBody>
                    <a:bodyPr/>
                    <a:lstStyle/>
                    <a:p>
                      <a:r>
                        <a:rPr lang="en-US" dirty="0" smtClean="0"/>
                        <a:t>Variables</a:t>
                      </a:r>
                      <a:endParaRPr lang="en-US" dirty="0"/>
                    </a:p>
                  </a:txBody>
                  <a:tcPr/>
                </a:tc>
                <a:tc>
                  <a:txBody>
                    <a:bodyPr/>
                    <a:lstStyle/>
                    <a:p>
                      <a:r>
                        <a:rPr lang="en-US" dirty="0" smtClean="0"/>
                        <a:t>Acceptable Ranges</a:t>
                      </a:r>
                      <a:endParaRPr lang="en-US" dirty="0"/>
                    </a:p>
                  </a:txBody>
                  <a:tcPr/>
                </a:tc>
              </a:tr>
              <a:tr h="370840">
                <a:tc>
                  <a:txBody>
                    <a:bodyPr/>
                    <a:lstStyle/>
                    <a:p>
                      <a:r>
                        <a:rPr lang="en-US" dirty="0" smtClean="0"/>
                        <a:t>BUN</a:t>
                      </a:r>
                      <a:endParaRPr lang="en-US" dirty="0"/>
                    </a:p>
                  </a:txBody>
                  <a:tcPr/>
                </a:tc>
                <a:tc>
                  <a:txBody>
                    <a:bodyPr/>
                    <a:lstStyle/>
                    <a:p>
                      <a:r>
                        <a:rPr lang="en-US" dirty="0" smtClean="0"/>
                        <a:t>7-25 mg/dL</a:t>
                      </a:r>
                      <a:endParaRPr lang="en-US" dirty="0"/>
                    </a:p>
                  </a:txBody>
                  <a:tcPr/>
                </a:tc>
              </a:tr>
              <a:tr h="370840">
                <a:tc>
                  <a:txBody>
                    <a:bodyPr/>
                    <a:lstStyle/>
                    <a:p>
                      <a:r>
                        <a:rPr lang="en-US" dirty="0" smtClean="0"/>
                        <a:t>Creatinine</a:t>
                      </a:r>
                      <a:endParaRPr lang="en-US" dirty="0"/>
                    </a:p>
                  </a:txBody>
                  <a:tcPr/>
                </a:tc>
                <a:tc>
                  <a:txBody>
                    <a:bodyPr/>
                    <a:lstStyle/>
                    <a:p>
                      <a:r>
                        <a:rPr lang="en-US" dirty="0" smtClean="0"/>
                        <a:t>0.7-1.4 mg/dL</a:t>
                      </a:r>
                      <a:endParaRPr lang="en-US" dirty="0"/>
                    </a:p>
                  </a:txBody>
                  <a:tcPr/>
                </a:tc>
              </a:tr>
              <a:tr h="370840">
                <a:tc>
                  <a:txBody>
                    <a:bodyPr/>
                    <a:lstStyle/>
                    <a:p>
                      <a:r>
                        <a:rPr lang="en-US" dirty="0" smtClean="0"/>
                        <a:t>Hbg</a:t>
                      </a:r>
                      <a:endParaRPr lang="en-US" dirty="0"/>
                    </a:p>
                  </a:txBody>
                  <a:tcPr/>
                </a:tc>
                <a:tc>
                  <a:txBody>
                    <a:bodyPr/>
                    <a:lstStyle/>
                    <a:p>
                      <a:r>
                        <a:rPr lang="en-US" dirty="0" smtClean="0"/>
                        <a:t>12-18</a:t>
                      </a:r>
                      <a:r>
                        <a:rPr lang="en-US" baseline="0" dirty="0" smtClean="0"/>
                        <a:t> mg/dL</a:t>
                      </a:r>
                      <a:endParaRPr lang="en-US" dirty="0"/>
                    </a:p>
                  </a:txBody>
                  <a:tcPr/>
                </a:tc>
              </a:tr>
              <a:tr h="370840">
                <a:tc>
                  <a:txBody>
                    <a:bodyPr/>
                    <a:lstStyle/>
                    <a:p>
                      <a:r>
                        <a:rPr lang="en-US" dirty="0" smtClean="0"/>
                        <a:t>Hct</a:t>
                      </a:r>
                      <a:endParaRPr lang="en-US" dirty="0"/>
                    </a:p>
                  </a:txBody>
                  <a:tcPr/>
                </a:tc>
                <a:tc>
                  <a:txBody>
                    <a:bodyPr/>
                    <a:lstStyle/>
                    <a:p>
                      <a:r>
                        <a:rPr lang="en-US" dirty="0" smtClean="0"/>
                        <a:t>37-54%</a:t>
                      </a:r>
                      <a:endParaRPr lang="en-US" dirty="0"/>
                    </a:p>
                  </a:txBody>
                  <a:tcPr/>
                </a:tc>
              </a:tr>
              <a:tr h="370840">
                <a:tc>
                  <a:txBody>
                    <a:bodyPr/>
                    <a:lstStyle/>
                    <a:p>
                      <a:r>
                        <a:rPr lang="en-US" dirty="0" smtClean="0"/>
                        <a:t>Unplanned Hospital Visits</a:t>
                      </a:r>
                      <a:endParaRPr lang="en-US" dirty="0"/>
                    </a:p>
                  </a:txBody>
                  <a:tcPr/>
                </a:tc>
                <a:tc>
                  <a:txBody>
                    <a:bodyPr/>
                    <a:lstStyle/>
                    <a:p>
                      <a:r>
                        <a:rPr lang="en-US" dirty="0" smtClean="0"/>
                        <a:t>0</a:t>
                      </a:r>
                      <a:r>
                        <a:rPr lang="en-US" baseline="0" dirty="0" smtClean="0"/>
                        <a:t> visits</a:t>
                      </a:r>
                      <a:endParaRPr lang="en-US" dirty="0"/>
                    </a:p>
                  </a:txBody>
                  <a:tcPr/>
                </a:tc>
              </a:tr>
              <a:tr h="370840">
                <a:tc>
                  <a:txBody>
                    <a:bodyPr/>
                    <a:lstStyle/>
                    <a:p>
                      <a:r>
                        <a:rPr lang="en-US" dirty="0" smtClean="0"/>
                        <a:t>Weight Loss Throughout Treatment</a:t>
                      </a:r>
                      <a:endParaRPr lang="en-US" dirty="0"/>
                    </a:p>
                  </a:txBody>
                  <a:tcPr/>
                </a:tc>
                <a:tc>
                  <a:txBody>
                    <a:bodyPr/>
                    <a:lstStyle/>
                    <a:p>
                      <a:r>
                        <a:rPr lang="en-US" dirty="0" smtClean="0"/>
                        <a:t>Weight loss less</a:t>
                      </a:r>
                      <a:r>
                        <a:rPr lang="en-US" baseline="0" dirty="0" smtClean="0"/>
                        <a:t> than 10% in 6 months</a:t>
                      </a:r>
                      <a:endParaRPr lang="en-US" dirty="0"/>
                    </a:p>
                  </a:txBody>
                  <a:tcPr/>
                </a:tc>
              </a:tr>
              <a:tr h="370840">
                <a:tc>
                  <a:txBody>
                    <a:bodyPr/>
                    <a:lstStyle/>
                    <a:p>
                      <a:r>
                        <a:rPr lang="en-US" dirty="0" smtClean="0"/>
                        <a:t>Breaks in Treatment</a:t>
                      </a:r>
                      <a:endParaRPr lang="en-US" dirty="0"/>
                    </a:p>
                  </a:txBody>
                  <a:tcPr/>
                </a:tc>
                <a:tc>
                  <a:txBody>
                    <a:bodyPr/>
                    <a:lstStyle/>
                    <a:p>
                      <a:r>
                        <a:rPr lang="en-US" baseline="0" dirty="0" smtClean="0"/>
                        <a:t>0-5 days</a:t>
                      </a:r>
                      <a:endParaRPr lang="en-US" dirty="0"/>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Statistical Methods</a:t>
            </a:r>
            <a:endParaRPr lang="en-US" dirty="0"/>
          </a:p>
        </p:txBody>
      </p:sp>
      <p:sp>
        <p:nvSpPr>
          <p:cNvPr id="3" name="Content Placeholder 2"/>
          <p:cNvSpPr>
            <a:spLocks noGrp="1"/>
          </p:cNvSpPr>
          <p:nvPr>
            <p:ph sz="half" idx="1"/>
          </p:nvPr>
        </p:nvSpPr>
        <p:spPr/>
        <p:txBody>
          <a:bodyPr>
            <a:normAutofit/>
          </a:bodyPr>
          <a:lstStyle/>
          <a:p>
            <a:r>
              <a:rPr lang="en-US" dirty="0" smtClean="0"/>
              <a:t>Calculations</a:t>
            </a:r>
          </a:p>
          <a:p>
            <a:pPr lvl="1"/>
            <a:r>
              <a:rPr lang="en-US" dirty="0" smtClean="0"/>
              <a:t> Means and standard deviations</a:t>
            </a:r>
          </a:p>
          <a:p>
            <a:pPr lvl="1"/>
            <a:endParaRPr lang="en-US" dirty="0" smtClean="0"/>
          </a:p>
          <a:p>
            <a:r>
              <a:rPr lang="en-US" dirty="0" smtClean="0"/>
              <a:t>These values will be performed using SPSS software.  </a:t>
            </a:r>
          </a:p>
          <a:p>
            <a:endParaRPr lang="en-US" dirty="0"/>
          </a:p>
        </p:txBody>
      </p:sp>
      <p:pic>
        <p:nvPicPr>
          <p:cNvPr id="5" name="Content Placeholder 4" descr="water.jpg"/>
          <p:cNvPicPr>
            <a:picLocks noGrp="1" noChangeAspect="1"/>
          </p:cNvPicPr>
          <p:nvPr>
            <p:ph sz="half" idx="2"/>
          </p:nvPr>
        </p:nvPicPr>
        <p:blipFill>
          <a:blip r:embed="rId3" cstate="print"/>
          <a:stretch>
            <a:fillRect/>
          </a:stretch>
        </p:blipFill>
        <p:spPr>
          <a:xfrm>
            <a:off x="4667249" y="1524000"/>
            <a:ext cx="3300095" cy="4125119"/>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Analytical Statistics</a:t>
            </a:r>
            <a:endParaRPr lang="en-US" dirty="0"/>
          </a:p>
        </p:txBody>
      </p:sp>
      <p:sp>
        <p:nvSpPr>
          <p:cNvPr id="3" name="Content Placeholder 2"/>
          <p:cNvSpPr>
            <a:spLocks noGrp="1"/>
          </p:cNvSpPr>
          <p:nvPr>
            <p:ph idx="1"/>
          </p:nvPr>
        </p:nvSpPr>
        <p:spPr/>
        <p:txBody>
          <a:bodyPr>
            <a:normAutofit fontScale="92500"/>
          </a:bodyPr>
          <a:lstStyle/>
          <a:p>
            <a:r>
              <a:rPr lang="en-US" dirty="0" smtClean="0"/>
              <a:t>Comparisons between</a:t>
            </a:r>
          </a:p>
          <a:p>
            <a:pPr lvl="1"/>
            <a:r>
              <a:rPr lang="en-US" dirty="0" smtClean="0"/>
              <a:t>Historical OHSU patient population that received routine hydration </a:t>
            </a:r>
          </a:p>
          <a:p>
            <a:pPr lvl="1"/>
            <a:r>
              <a:rPr lang="en-US" dirty="0" smtClean="0"/>
              <a:t>Recent HNC patients who did not receive routine hydration</a:t>
            </a:r>
          </a:p>
          <a:p>
            <a:r>
              <a:rPr lang="en-US" dirty="0" smtClean="0"/>
              <a:t>T-test </a:t>
            </a:r>
          </a:p>
          <a:p>
            <a:pPr lvl="1"/>
            <a:r>
              <a:rPr lang="en-US" dirty="0" smtClean="0"/>
              <a:t>Values &lt;0.05 considered statistically significant</a:t>
            </a:r>
          </a:p>
          <a:p>
            <a:r>
              <a:rPr lang="en-US" dirty="0" smtClean="0"/>
              <a:t>T-tests to compare our primary and secondary outcomes </a:t>
            </a:r>
          </a:p>
          <a:p>
            <a:pPr lvl="1"/>
            <a:r>
              <a:rPr lang="en-US" dirty="0" smtClean="0"/>
              <a:t>Following slides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Exploratory Statistics</a:t>
            </a:r>
            <a:endParaRPr lang="en-US" dirty="0"/>
          </a:p>
        </p:txBody>
      </p:sp>
      <p:sp>
        <p:nvSpPr>
          <p:cNvPr id="3" name="Content Placeholder 2"/>
          <p:cNvSpPr>
            <a:spLocks noGrp="1"/>
          </p:cNvSpPr>
          <p:nvPr>
            <p:ph sz="half" idx="1"/>
          </p:nvPr>
        </p:nvSpPr>
        <p:spPr>
          <a:xfrm>
            <a:off x="5029200" y="1524000"/>
            <a:ext cx="3657600" cy="4525963"/>
          </a:xfrm>
        </p:spPr>
        <p:txBody>
          <a:bodyPr>
            <a:normAutofit fontScale="92500" lnSpcReduction="10000"/>
          </a:bodyPr>
          <a:lstStyle/>
          <a:p>
            <a:r>
              <a:rPr lang="en-US" dirty="0" smtClean="0"/>
              <a:t>Correlation between weight loss with treatment, renal function and treatment outcomes</a:t>
            </a:r>
          </a:p>
          <a:p>
            <a:r>
              <a:rPr lang="en-US" dirty="0" smtClean="0"/>
              <a:t>Goal: to evaluate if preventing weight loss or providing regular hydration treatment decreases hospitalizations during treatment or treatment breaks.  </a:t>
            </a:r>
          </a:p>
          <a:p>
            <a:endParaRPr lang="en-US" dirty="0"/>
          </a:p>
        </p:txBody>
      </p:sp>
      <p:pic>
        <p:nvPicPr>
          <p:cNvPr id="5" name="Content Placeholder 4" descr="explore-550x440.jpg"/>
          <p:cNvPicPr>
            <a:picLocks noGrp="1" noChangeAspect="1"/>
          </p:cNvPicPr>
          <p:nvPr>
            <p:ph sz="half" idx="2"/>
          </p:nvPr>
        </p:nvPicPr>
        <p:blipFill>
          <a:blip r:embed="rId3" cstate="print"/>
          <a:stretch>
            <a:fillRect/>
          </a:stretch>
        </p:blipFill>
        <p:spPr>
          <a:xfrm>
            <a:off x="228600" y="1905000"/>
            <a:ext cx="4762500" cy="3810000"/>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Statistical Methods</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Statistics conducted to prove or disprove:</a:t>
            </a:r>
          </a:p>
          <a:p>
            <a:pPr lvl="1"/>
            <a:r>
              <a:rPr lang="en-US" dirty="0" smtClean="0"/>
              <a:t>Number of Hospitalizations</a:t>
            </a:r>
          </a:p>
          <a:p>
            <a:pPr lvl="1"/>
            <a:r>
              <a:rPr lang="en-US" dirty="0" smtClean="0"/>
              <a:t>BUN/Creatinine Levels</a:t>
            </a:r>
          </a:p>
          <a:p>
            <a:r>
              <a:rPr lang="en-US" dirty="0" smtClean="0"/>
              <a:t>Correlates with number of clinical hydration appointments made</a:t>
            </a:r>
          </a:p>
          <a:p>
            <a:endParaRPr lang="en-US" dirty="0" smtClean="0"/>
          </a:p>
          <a:p>
            <a:r>
              <a:rPr lang="en-US" dirty="0" smtClean="0"/>
              <a:t>Reject or support hypothesis</a:t>
            </a:r>
            <a:endParaRPr lang="en-US" dirty="0"/>
          </a:p>
        </p:txBody>
      </p:sp>
      <p:pic>
        <p:nvPicPr>
          <p:cNvPr id="5" name="Content Placeholder 4" descr="water.jpg"/>
          <p:cNvPicPr>
            <a:picLocks noGrp="1" noChangeAspect="1"/>
          </p:cNvPicPr>
          <p:nvPr>
            <p:ph sz="half" idx="2"/>
          </p:nvPr>
        </p:nvPicPr>
        <p:blipFill>
          <a:blip r:embed="rId3" cstate="print"/>
          <a:stretch>
            <a:fillRect/>
          </a:stretch>
        </p:blipFill>
        <p:spPr>
          <a:xfrm>
            <a:off x="4724400" y="1600200"/>
            <a:ext cx="3604895" cy="4506119"/>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Outcomes</a:t>
            </a:r>
            <a:endParaRPr lang="en-US" dirty="0"/>
          </a:p>
        </p:txBody>
      </p:sp>
      <p:graphicFrame>
        <p:nvGraphicFramePr>
          <p:cNvPr id="4" name="Content Placeholder 3"/>
          <p:cNvGraphicFramePr>
            <a:graphicFrameLocks noGrp="1"/>
          </p:cNvGraphicFramePr>
          <p:nvPr>
            <p:ph idx="1"/>
          </p:nvPr>
        </p:nvGraphicFramePr>
        <p:xfrm>
          <a:off x="457200" y="1600200"/>
          <a:ext cx="7848600" cy="1319991"/>
        </p:xfrm>
        <a:graphic>
          <a:graphicData uri="http://schemas.openxmlformats.org/drawingml/2006/table">
            <a:tbl>
              <a:tblPr firstRow="1" bandRow="1">
                <a:tableStyleId>{5C22544A-7EE6-4342-B048-85BDC9FD1C3A}</a:tableStyleId>
              </a:tblPr>
              <a:tblGrid>
                <a:gridCol w="3924300"/>
                <a:gridCol w="3924300"/>
              </a:tblGrid>
              <a:tr h="484218">
                <a:tc gridSpan="2">
                  <a:txBody>
                    <a:bodyPr/>
                    <a:lstStyle/>
                    <a:p>
                      <a:r>
                        <a:rPr lang="en-US" dirty="0" smtClean="0"/>
                        <a:t>PRIMARY OUTCOMES</a:t>
                      </a:r>
                      <a:endParaRPr lang="en-US" dirty="0"/>
                    </a:p>
                  </a:txBody>
                  <a:tcPr/>
                </a:tc>
                <a:tc hMerge="1">
                  <a:txBody>
                    <a:bodyPr/>
                    <a:lstStyle/>
                    <a:p>
                      <a:endParaRPr lang="en-US" dirty="0"/>
                    </a:p>
                  </a:txBody>
                  <a:tcPr/>
                </a:tc>
              </a:tr>
              <a:tr h="835773">
                <a:tc>
                  <a:txBody>
                    <a:bodyPr/>
                    <a:lstStyle/>
                    <a:p>
                      <a:r>
                        <a:rPr lang="en-US" dirty="0" smtClean="0"/>
                        <a:t>Number of Hospitalizations</a:t>
                      </a:r>
                      <a:endParaRPr lang="en-US" dirty="0"/>
                    </a:p>
                  </a:txBody>
                  <a:tcPr/>
                </a:tc>
                <a:tc>
                  <a:txBody>
                    <a:bodyPr/>
                    <a:lstStyle/>
                    <a:p>
                      <a:r>
                        <a:rPr lang="en-US" dirty="0" smtClean="0"/>
                        <a:t>BUN/Creatinine</a:t>
                      </a:r>
                      <a:r>
                        <a:rPr lang="en-US" baseline="0" dirty="0" smtClean="0"/>
                        <a:t> Serum Values</a:t>
                      </a:r>
                      <a:endParaRPr lang="en-US" dirty="0"/>
                    </a:p>
                  </a:txBody>
                  <a:tcPr/>
                </a:tc>
              </a:tr>
            </a:tbl>
          </a:graphicData>
        </a:graphic>
      </p:graphicFrame>
      <p:graphicFrame>
        <p:nvGraphicFramePr>
          <p:cNvPr id="5" name="Table 4"/>
          <p:cNvGraphicFramePr>
            <a:graphicFrameLocks noGrp="1"/>
          </p:cNvGraphicFramePr>
          <p:nvPr/>
        </p:nvGraphicFramePr>
        <p:xfrm>
          <a:off x="457200" y="3200400"/>
          <a:ext cx="7848600" cy="2743200"/>
        </p:xfrm>
        <a:graphic>
          <a:graphicData uri="http://schemas.openxmlformats.org/drawingml/2006/table">
            <a:tbl>
              <a:tblPr firstRow="1" bandRow="1">
                <a:tableStyleId>{5C22544A-7EE6-4342-B048-85BDC9FD1C3A}</a:tableStyleId>
              </a:tblPr>
              <a:tblGrid>
                <a:gridCol w="3924300"/>
                <a:gridCol w="3924300"/>
              </a:tblGrid>
              <a:tr h="503150">
                <a:tc gridSpan="2">
                  <a:txBody>
                    <a:bodyPr/>
                    <a:lstStyle/>
                    <a:p>
                      <a:r>
                        <a:rPr lang="en-US" dirty="0" smtClean="0"/>
                        <a:t>SECONDARY OUTCOMES</a:t>
                      </a:r>
                      <a:endParaRPr lang="en-US" dirty="0"/>
                    </a:p>
                  </a:txBody>
                  <a:tcPr/>
                </a:tc>
                <a:tc hMerge="1">
                  <a:txBody>
                    <a:bodyPr/>
                    <a:lstStyle/>
                    <a:p>
                      <a:endParaRPr lang="en-US" dirty="0"/>
                    </a:p>
                  </a:txBody>
                  <a:tcPr/>
                </a:tc>
              </a:tr>
              <a:tr h="868450">
                <a:tc>
                  <a:txBody>
                    <a:bodyPr/>
                    <a:lstStyle/>
                    <a:p>
                      <a:r>
                        <a:rPr lang="en-US" dirty="0" smtClean="0"/>
                        <a:t>Breaks in Treatment</a:t>
                      </a:r>
                      <a:endParaRPr lang="en-US" dirty="0"/>
                    </a:p>
                  </a:txBody>
                  <a:tcPr/>
                </a:tc>
                <a:tc>
                  <a:txBody>
                    <a:bodyPr/>
                    <a:lstStyle/>
                    <a:p>
                      <a:r>
                        <a:rPr lang="en-US" dirty="0" smtClean="0"/>
                        <a:t>Weight loss throughout treatment</a:t>
                      </a:r>
                      <a:endParaRPr lang="en-US" dirty="0"/>
                    </a:p>
                  </a:txBody>
                  <a:tcPr/>
                </a:tc>
              </a:tr>
              <a:tr h="503150">
                <a:tc>
                  <a:txBody>
                    <a:bodyPr/>
                    <a:lstStyle/>
                    <a:p>
                      <a:r>
                        <a:rPr lang="en-US" dirty="0" smtClean="0"/>
                        <a:t>Serum</a:t>
                      </a:r>
                      <a:r>
                        <a:rPr lang="en-US" baseline="0" dirty="0" smtClean="0"/>
                        <a:t> Hemoglobin</a:t>
                      </a:r>
                      <a:endParaRPr lang="en-US" dirty="0"/>
                    </a:p>
                  </a:txBody>
                  <a:tcPr/>
                </a:tc>
                <a:tc>
                  <a:txBody>
                    <a:bodyPr/>
                    <a:lstStyle/>
                    <a:p>
                      <a:r>
                        <a:rPr lang="en-US" dirty="0" smtClean="0"/>
                        <a:t>Serum Hematocrit</a:t>
                      </a:r>
                      <a:endParaRPr lang="en-US" dirty="0"/>
                    </a:p>
                  </a:txBody>
                  <a:tcPr/>
                </a:tc>
              </a:tr>
              <a:tr h="868450">
                <a:tc>
                  <a:txBody>
                    <a:bodyPr/>
                    <a:lstStyle/>
                    <a:p>
                      <a:r>
                        <a:rPr lang="en-US" dirty="0" smtClean="0"/>
                        <a:t>Administration</a:t>
                      </a:r>
                      <a:r>
                        <a:rPr lang="en-US" baseline="0" dirty="0" smtClean="0"/>
                        <a:t> of Hydration (scheduled/unscheduled)</a:t>
                      </a:r>
                      <a:endParaRPr lang="en-US" dirty="0"/>
                    </a:p>
                  </a:txBody>
                  <a:tcPr/>
                </a:tc>
                <a:tc>
                  <a:txBody>
                    <a:bodyPr/>
                    <a:lstStyle/>
                    <a:p>
                      <a:r>
                        <a:rPr lang="en-US" dirty="0" smtClean="0"/>
                        <a:t>Nutrition</a:t>
                      </a:r>
                      <a:r>
                        <a:rPr lang="en-US" baseline="0" dirty="0" smtClean="0"/>
                        <a:t> Counseling by Registered Dietitian</a:t>
                      </a:r>
                      <a:endParaRPr lang="en-US" dirty="0"/>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pic>
        <p:nvPicPr>
          <p:cNvPr id="5" name="Content Placeholder 4" descr="water.jpg"/>
          <p:cNvPicPr>
            <a:picLocks noGrp="1" noChangeAspect="1"/>
          </p:cNvPicPr>
          <p:nvPr>
            <p:ph sz="half" idx="1"/>
          </p:nvPr>
        </p:nvPicPr>
        <p:blipFill>
          <a:blip r:embed="rId3" cstate="print"/>
          <a:stretch>
            <a:fillRect/>
          </a:stretch>
        </p:blipFill>
        <p:spPr>
          <a:xfrm>
            <a:off x="685800" y="1905000"/>
            <a:ext cx="3361055" cy="4201319"/>
          </a:xfrm>
        </p:spPr>
      </p:pic>
      <p:sp>
        <p:nvSpPr>
          <p:cNvPr id="4" name="Content Placeholder 3"/>
          <p:cNvSpPr>
            <a:spLocks noGrp="1"/>
          </p:cNvSpPr>
          <p:nvPr>
            <p:ph sz="half" idx="2"/>
          </p:nvPr>
        </p:nvSpPr>
        <p:spPr/>
        <p:txBody>
          <a:bodyPr>
            <a:normAutofit fontScale="92500"/>
          </a:bodyPr>
          <a:lstStyle/>
          <a:p>
            <a:r>
              <a:rPr lang="en-US" dirty="0" smtClean="0"/>
              <a:t>Focus of Treatment</a:t>
            </a:r>
          </a:p>
          <a:p>
            <a:pPr lvl="1"/>
            <a:r>
              <a:rPr lang="en-US" dirty="0" smtClean="0"/>
              <a:t>Better coordination of care</a:t>
            </a:r>
          </a:p>
          <a:p>
            <a:pPr lvl="1"/>
            <a:r>
              <a:rPr lang="en-US" dirty="0" smtClean="0"/>
              <a:t>Symptom management</a:t>
            </a:r>
          </a:p>
          <a:p>
            <a:pPr lvl="1"/>
            <a:r>
              <a:rPr lang="en-US" dirty="0" smtClean="0"/>
              <a:t>Promotion of more cost effective treatments </a:t>
            </a:r>
          </a:p>
          <a:p>
            <a:endParaRPr lang="en-US" dirty="0" smtClean="0"/>
          </a:p>
          <a:p>
            <a:r>
              <a:rPr lang="en-US" dirty="0" smtClean="0"/>
              <a:t>Avoiding adverse affects that often accompany HNC and it’s treatment</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Water drop 3.jpg"/>
          <p:cNvPicPr>
            <a:picLocks noChangeAspect="1"/>
          </p:cNvPicPr>
          <p:nvPr/>
        </p:nvPicPr>
        <p:blipFill>
          <a:blip r:embed="rId3" cstate="print"/>
          <a:stretch>
            <a:fillRect/>
          </a:stretch>
        </p:blipFill>
        <p:spPr>
          <a:xfrm>
            <a:off x="0" y="0"/>
            <a:ext cx="9144000" cy="6858000"/>
          </a:xfrm>
          <a:prstGeom prst="rect">
            <a:avLst/>
          </a:prstGeom>
        </p:spPr>
      </p:pic>
      <p:sp>
        <p:nvSpPr>
          <p:cNvPr id="3" name="Rectangle 2"/>
          <p:cNvSpPr/>
          <p:nvPr/>
        </p:nvSpPr>
        <p:spPr>
          <a:xfrm>
            <a:off x="381000" y="3581400"/>
            <a:ext cx="8534400" cy="1569660"/>
          </a:xfrm>
          <a:prstGeom prst="rect">
            <a:avLst/>
          </a:prstGeom>
          <a:solidFill>
            <a:schemeClr val="accent1">
              <a:lumMod val="75000"/>
            </a:schemeClr>
          </a:solidFill>
          <a:effectLst>
            <a:softEdge rad="63500"/>
          </a:effectLst>
        </p:spPr>
        <p:txBody>
          <a:bodyPr wrap="square">
            <a:spAutoFit/>
          </a:bodyPr>
          <a:lstStyle/>
          <a:p>
            <a:pPr algn="ctr"/>
            <a:r>
              <a:rPr lang="en-US" sz="3200" dirty="0" smtClean="0">
                <a:solidFill>
                  <a:schemeClr val="bg1"/>
                </a:solidFill>
              </a:rPr>
              <a:t>Regularly Scheduled Artificial Hydration among Head and Neck Cancer Patients Undergoing Radiotherapy-based Treatment</a:t>
            </a:r>
            <a:endParaRPr lang="en-US" sz="3200" dirty="0">
              <a:solidFill>
                <a:schemeClr val="bg1"/>
              </a:solidFill>
            </a:endParaRPr>
          </a:p>
        </p:txBody>
      </p:sp>
      <p:sp>
        <p:nvSpPr>
          <p:cNvPr id="4" name="TextBox 3"/>
          <p:cNvSpPr txBox="1"/>
          <p:nvPr/>
        </p:nvSpPr>
        <p:spPr>
          <a:xfrm>
            <a:off x="762000" y="5867400"/>
            <a:ext cx="7772400" cy="461665"/>
          </a:xfrm>
          <a:prstGeom prst="rect">
            <a:avLst/>
          </a:prstGeom>
          <a:solidFill>
            <a:schemeClr val="accent1">
              <a:lumMod val="75000"/>
            </a:schemeClr>
          </a:solidFill>
          <a:effectLst>
            <a:softEdge rad="63500"/>
          </a:effectLst>
        </p:spPr>
        <p:txBody>
          <a:bodyPr wrap="square" rtlCol="0">
            <a:spAutoFit/>
          </a:bodyPr>
          <a:lstStyle/>
          <a:p>
            <a:pPr algn="ctr"/>
            <a:r>
              <a:rPr lang="en-US" sz="2400" dirty="0" smtClean="0">
                <a:solidFill>
                  <a:schemeClr val="bg1"/>
                </a:solidFill>
              </a:rPr>
              <a:t>By Jessica Mooney</a:t>
            </a:r>
            <a:endParaRPr lang="en-US" sz="24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noFill/>
          </a:ln>
        </p:spPr>
        <p:txBody>
          <a:bodyPr/>
          <a:lstStyle/>
          <a:p>
            <a:r>
              <a:rPr lang="en-US" dirty="0" smtClean="0"/>
              <a:t>Importance</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4" name="Content Placeholder 3"/>
          <p:cNvSpPr>
            <a:spLocks noGrp="1"/>
          </p:cNvSpPr>
          <p:nvPr>
            <p:ph sz="half" idx="4294967295"/>
          </p:nvPr>
        </p:nvSpPr>
        <p:spPr>
          <a:xfrm>
            <a:off x="533400" y="1295400"/>
            <a:ext cx="8001000" cy="4525963"/>
          </a:xfrm>
        </p:spPr>
        <p:txBody>
          <a:bodyPr/>
          <a:lstStyle/>
          <a:p>
            <a:pPr algn="ctr"/>
            <a:r>
              <a:rPr lang="en-US" dirty="0" smtClean="0"/>
              <a:t>Cancer</a:t>
            </a:r>
          </a:p>
          <a:p>
            <a:pPr algn="ctr"/>
            <a:r>
              <a:rPr lang="en-US" dirty="0" smtClean="0"/>
              <a:t>Statistics of HNC </a:t>
            </a:r>
          </a:p>
          <a:p>
            <a:pPr algn="ctr"/>
            <a:r>
              <a:rPr lang="en-US" dirty="0" smtClean="0"/>
              <a:t>Risk Factors</a:t>
            </a:r>
          </a:p>
          <a:p>
            <a:pPr algn="ctr"/>
            <a:r>
              <a:rPr lang="en-US" dirty="0" smtClean="0"/>
              <a:t>Delays in Treatment</a:t>
            </a:r>
          </a:p>
          <a:p>
            <a:endParaRPr lang="en-US" dirty="0"/>
          </a:p>
        </p:txBody>
      </p:sp>
      <p:pic>
        <p:nvPicPr>
          <p:cNvPr id="6146" name="Picture 2"/>
          <p:cNvPicPr>
            <a:picLocks noChangeAspect="1" noChangeArrowheads="1"/>
          </p:cNvPicPr>
          <p:nvPr/>
        </p:nvPicPr>
        <p:blipFill>
          <a:blip r:embed="rId3" cstate="print"/>
          <a:srcRect/>
          <a:stretch>
            <a:fillRect/>
          </a:stretch>
        </p:blipFill>
        <p:spPr bwMode="auto">
          <a:xfrm>
            <a:off x="914400" y="3657600"/>
            <a:ext cx="7439025" cy="2962275"/>
          </a:xfrm>
          <a:prstGeom prst="rect">
            <a:avLst/>
          </a:prstGeom>
          <a:noFill/>
          <a:ln w="9525">
            <a:noFill/>
            <a:miter lim="800000"/>
            <a:headEnd/>
            <a:tailEnd/>
          </a:ln>
        </p:spPr>
      </p:pic>
      <p:sp>
        <p:nvSpPr>
          <p:cNvPr id="7" name="Rectangle 6"/>
          <p:cNvSpPr/>
          <p:nvPr/>
        </p:nvSpPr>
        <p:spPr>
          <a:xfrm>
            <a:off x="1752600" y="5715000"/>
            <a:ext cx="2514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own Arrow 7"/>
          <p:cNvSpPr/>
          <p:nvPr/>
        </p:nvSpPr>
        <p:spPr>
          <a:xfrm rot="18270512">
            <a:off x="538172" y="4522550"/>
            <a:ext cx="1051533" cy="1524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Background-Treatment</a:t>
            </a:r>
            <a:endParaRPr lang="en-US" dirty="0"/>
          </a:p>
        </p:txBody>
      </p:sp>
      <p:pic>
        <p:nvPicPr>
          <p:cNvPr id="9" name="Content Placeholder 8" descr="ad_and_Neck_Cancer_Radiation_Oncology_IMRT_2_12105902.jpg"/>
          <p:cNvPicPr>
            <a:picLocks noGrp="1" noChangeAspect="1"/>
          </p:cNvPicPr>
          <p:nvPr>
            <p:ph sz="half" idx="1"/>
          </p:nvPr>
        </p:nvPicPr>
        <p:blipFill>
          <a:blip r:embed="rId3" cstate="print"/>
          <a:stretch>
            <a:fillRect/>
          </a:stretch>
        </p:blipFill>
        <p:spPr>
          <a:xfrm>
            <a:off x="1219200" y="1369638"/>
            <a:ext cx="2514600" cy="2287962"/>
          </a:xfrm>
        </p:spPr>
      </p:pic>
      <p:sp>
        <p:nvSpPr>
          <p:cNvPr id="7" name="Content Placeholder 6"/>
          <p:cNvSpPr>
            <a:spLocks noGrp="1"/>
          </p:cNvSpPr>
          <p:nvPr>
            <p:ph sz="half" idx="2"/>
          </p:nvPr>
        </p:nvSpPr>
        <p:spPr/>
        <p:txBody>
          <a:bodyPr/>
          <a:lstStyle/>
          <a:p>
            <a:r>
              <a:rPr lang="en-US" b="1" dirty="0" smtClean="0"/>
              <a:t>Radiation</a:t>
            </a:r>
            <a:endParaRPr lang="en-US" dirty="0" smtClean="0"/>
          </a:p>
          <a:p>
            <a:pPr lvl="1"/>
            <a:r>
              <a:rPr lang="en-US" dirty="0" smtClean="0"/>
              <a:t>50% of all cancer patients</a:t>
            </a:r>
          </a:p>
          <a:p>
            <a:pPr lvl="1"/>
            <a:r>
              <a:rPr lang="en-US" dirty="0" smtClean="0"/>
              <a:t>How Radiation Works</a:t>
            </a:r>
          </a:p>
          <a:p>
            <a:pPr lvl="1"/>
            <a:r>
              <a:rPr lang="en-US" dirty="0" smtClean="0"/>
              <a:t>Intensity modulated radiation treatment (IMRT)</a:t>
            </a:r>
          </a:p>
          <a:p>
            <a:pPr lvl="2"/>
            <a:r>
              <a:rPr lang="en-US" dirty="0" smtClean="0"/>
              <a:t>58% still suffer</a:t>
            </a:r>
          </a:p>
          <a:p>
            <a:pPr lvl="2"/>
            <a:r>
              <a:rPr lang="en-US" dirty="0" smtClean="0"/>
              <a:t>Most cost effective treatment</a:t>
            </a:r>
          </a:p>
          <a:p>
            <a:pPr>
              <a:buNone/>
            </a:pPr>
            <a:endParaRPr lang="en-US" dirty="0"/>
          </a:p>
        </p:txBody>
      </p:sp>
      <p:sp>
        <p:nvSpPr>
          <p:cNvPr id="8" name="TextBox 7"/>
          <p:cNvSpPr txBox="1"/>
          <p:nvPr/>
        </p:nvSpPr>
        <p:spPr>
          <a:xfrm>
            <a:off x="304800" y="6248400"/>
            <a:ext cx="4038600" cy="381000"/>
          </a:xfrm>
          <a:prstGeom prst="rect">
            <a:avLst/>
          </a:prstGeom>
          <a:noFill/>
        </p:spPr>
        <p:txBody>
          <a:bodyPr wrap="square" rtlCol="0">
            <a:spAutoFit/>
          </a:bodyPr>
          <a:lstStyle/>
          <a:p>
            <a:r>
              <a:rPr lang="en-US" dirty="0" smtClean="0"/>
              <a:t>http://svroa.com/services</a:t>
            </a:r>
            <a:endParaRPr lang="en-US" dirty="0"/>
          </a:p>
        </p:txBody>
      </p:sp>
      <p:pic>
        <p:nvPicPr>
          <p:cNvPr id="10" name="Picture 9" descr="ad_and_Neck_cancer_Radiation_Oncology_IMRT_1_12110058.jpg"/>
          <p:cNvPicPr>
            <a:picLocks noChangeAspect="1"/>
          </p:cNvPicPr>
          <p:nvPr/>
        </p:nvPicPr>
        <p:blipFill>
          <a:blip r:embed="rId4" cstate="print"/>
          <a:stretch>
            <a:fillRect/>
          </a:stretch>
        </p:blipFill>
        <p:spPr>
          <a:xfrm>
            <a:off x="1219200" y="3733800"/>
            <a:ext cx="2514600" cy="254739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92103-1.gif"/>
          <p:cNvPicPr>
            <a:picLocks noGrp="1"/>
          </p:cNvPicPr>
          <p:nvPr>
            <p:ph sz="half" idx="2"/>
          </p:nvPr>
        </p:nvPicPr>
        <p:blipFill>
          <a:blip r:embed="rId3" cstate="print"/>
          <a:stretch>
            <a:fillRect/>
          </a:stretch>
        </p:blipFill>
        <p:spPr>
          <a:xfrm>
            <a:off x="4905374" y="2209800"/>
            <a:ext cx="3324226" cy="3352800"/>
          </a:xfrm>
          <a:prstGeom prst="rect">
            <a:avLst/>
          </a:prstGeom>
        </p:spPr>
      </p:pic>
      <p:sp>
        <p:nvSpPr>
          <p:cNvPr id="2" name="Title 1"/>
          <p:cNvSpPr>
            <a:spLocks noGrp="1"/>
          </p:cNvSpPr>
          <p:nvPr>
            <p:ph type="title"/>
          </p:nvPr>
        </p:nvSpPr>
        <p:spPr/>
        <p:txBody>
          <a:bodyPr/>
          <a:lstStyle/>
          <a:p>
            <a:r>
              <a:rPr lang="en-US" dirty="0" smtClean="0"/>
              <a:t>Background-Treatment</a:t>
            </a:r>
            <a:endParaRPr lang="en-US" dirty="0"/>
          </a:p>
        </p:txBody>
      </p:sp>
      <p:sp>
        <p:nvSpPr>
          <p:cNvPr id="3" name="Content Placeholder 2"/>
          <p:cNvSpPr>
            <a:spLocks noGrp="1"/>
          </p:cNvSpPr>
          <p:nvPr>
            <p:ph sz="half" idx="1"/>
          </p:nvPr>
        </p:nvSpPr>
        <p:spPr>
          <a:xfrm>
            <a:off x="457200" y="1600200"/>
            <a:ext cx="3657600" cy="4572000"/>
          </a:xfrm>
        </p:spPr>
        <p:txBody>
          <a:bodyPr/>
          <a:lstStyle/>
          <a:p>
            <a:r>
              <a:rPr lang="en-US" b="1" dirty="0" smtClean="0"/>
              <a:t>Chemotherapy</a:t>
            </a:r>
            <a:endParaRPr lang="en-US" dirty="0" smtClean="0"/>
          </a:p>
          <a:p>
            <a:pPr lvl="1"/>
            <a:r>
              <a:rPr lang="en-US" dirty="0" smtClean="0"/>
              <a:t>How Chemotherapy Works</a:t>
            </a:r>
          </a:p>
          <a:p>
            <a:pPr lvl="2"/>
            <a:r>
              <a:rPr lang="en-US" dirty="0" smtClean="0"/>
              <a:t>Toxicities</a:t>
            </a:r>
          </a:p>
          <a:p>
            <a:r>
              <a:rPr lang="en-US" b="1" dirty="0" smtClean="0"/>
              <a:t>Combined Chemoradiation</a:t>
            </a:r>
            <a:endParaRPr lang="en-US" dirty="0" smtClean="0"/>
          </a:p>
          <a:p>
            <a:pPr lvl="1"/>
            <a:r>
              <a:rPr lang="en-US" dirty="0" smtClean="0"/>
              <a:t>New Trend</a:t>
            </a:r>
          </a:p>
          <a:p>
            <a:pPr lvl="1"/>
            <a:r>
              <a:rPr lang="en-US" dirty="0" smtClean="0"/>
              <a:t>Disease-specific survival rates, and loco regional control.  </a:t>
            </a:r>
          </a:p>
          <a:p>
            <a:endParaRPr lang="en-US" dirty="0"/>
          </a:p>
        </p:txBody>
      </p:sp>
      <p:sp>
        <p:nvSpPr>
          <p:cNvPr id="6" name="Right Arrow 5"/>
          <p:cNvSpPr/>
          <p:nvPr/>
        </p:nvSpPr>
        <p:spPr>
          <a:xfrm rot="7271701">
            <a:off x="6968346" y="1973665"/>
            <a:ext cx="1513839" cy="1066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Arrow 6"/>
          <p:cNvSpPr/>
          <p:nvPr/>
        </p:nvSpPr>
        <p:spPr>
          <a:xfrm rot="2428903">
            <a:off x="4071379" y="1881957"/>
            <a:ext cx="1471381" cy="9997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Hospitalizations and Side Effects</a:t>
            </a:r>
            <a:endParaRPr lang="en-US" dirty="0"/>
          </a:p>
        </p:txBody>
      </p:sp>
      <p:sp>
        <p:nvSpPr>
          <p:cNvPr id="3" name="Content Placeholder 2"/>
          <p:cNvSpPr>
            <a:spLocks noGrp="1"/>
          </p:cNvSpPr>
          <p:nvPr>
            <p:ph idx="1"/>
          </p:nvPr>
        </p:nvSpPr>
        <p:spPr/>
        <p:txBody>
          <a:bodyPr>
            <a:normAutofit/>
          </a:bodyPr>
          <a:lstStyle/>
          <a:p>
            <a:r>
              <a:rPr lang="en-US" dirty="0" smtClean="0"/>
              <a:t>Malnourished prior to treatment</a:t>
            </a:r>
          </a:p>
          <a:p>
            <a:r>
              <a:rPr lang="en-US" dirty="0" smtClean="0"/>
              <a:t>Hospitalizations</a:t>
            </a:r>
          </a:p>
          <a:p>
            <a:pPr lvl="1"/>
            <a:r>
              <a:rPr lang="en-US" dirty="0" smtClean="0"/>
              <a:t>Mucositis </a:t>
            </a:r>
          </a:p>
          <a:p>
            <a:pPr lvl="1"/>
            <a:r>
              <a:rPr lang="en-US" dirty="0" smtClean="0"/>
              <a:t>Hematologic toxicity </a:t>
            </a:r>
          </a:p>
          <a:p>
            <a:pPr lvl="1"/>
            <a:r>
              <a:rPr lang="en-US" dirty="0" smtClean="0"/>
              <a:t>Toxicity-related treatment delays </a:t>
            </a:r>
          </a:p>
          <a:p>
            <a:pPr lvl="2"/>
            <a:r>
              <a:rPr lang="en-US" dirty="0" smtClean="0"/>
              <a:t>Of these hospitalizations</a:t>
            </a:r>
          </a:p>
          <a:p>
            <a:r>
              <a:rPr lang="en-US" dirty="0" smtClean="0"/>
              <a:t>Concomitant chemotherapy and radiation</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Delays in Treatment</a:t>
            </a:r>
            <a:endParaRPr lang="en-US" dirty="0"/>
          </a:p>
        </p:txBody>
      </p:sp>
      <p:sp>
        <p:nvSpPr>
          <p:cNvPr id="3" name="Content Placeholder 2"/>
          <p:cNvSpPr>
            <a:spLocks noGrp="1"/>
          </p:cNvSpPr>
          <p:nvPr>
            <p:ph idx="1"/>
          </p:nvPr>
        </p:nvSpPr>
        <p:spPr/>
        <p:txBody>
          <a:bodyPr>
            <a:normAutofit/>
          </a:bodyPr>
          <a:lstStyle/>
          <a:p>
            <a:r>
              <a:rPr lang="en-US" dirty="0" smtClean="0"/>
              <a:t>Delays in treatment:</a:t>
            </a:r>
          </a:p>
          <a:p>
            <a:pPr lvl="1"/>
            <a:r>
              <a:rPr lang="en-US" dirty="0" smtClean="0"/>
              <a:t>Outpatient treatment</a:t>
            </a:r>
          </a:p>
          <a:p>
            <a:pPr lvl="1"/>
            <a:r>
              <a:rPr lang="en-US" dirty="0" smtClean="0"/>
              <a:t>Increase of total dose</a:t>
            </a:r>
          </a:p>
          <a:p>
            <a:r>
              <a:rPr lang="en-US" dirty="0" smtClean="0"/>
              <a:t>Toxicities</a:t>
            </a:r>
          </a:p>
          <a:p>
            <a:pPr lvl="1"/>
            <a:r>
              <a:rPr lang="en-US" dirty="0" smtClean="0"/>
              <a:t>Salivary flow </a:t>
            </a:r>
          </a:p>
          <a:p>
            <a:pPr lvl="1"/>
            <a:r>
              <a:rPr lang="en-US" dirty="0" smtClean="0"/>
              <a:t>Renal function</a:t>
            </a:r>
          </a:p>
          <a:p>
            <a:pPr lvl="1"/>
            <a:r>
              <a:rPr lang="en-US" dirty="0" smtClean="0"/>
              <a:t>Mucositis</a:t>
            </a:r>
          </a:p>
          <a:p>
            <a:r>
              <a:rPr lang="en-US" dirty="0" smtClean="0"/>
              <a:t> Prevalence of breaks and effects on treatment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a:t>
            </a:r>
            <a:endParaRPr lang="en-US" dirty="0"/>
          </a:p>
        </p:txBody>
      </p:sp>
      <p:sp>
        <p:nvSpPr>
          <p:cNvPr id="3" name="Content Placeholder 2"/>
          <p:cNvSpPr>
            <a:spLocks noGrp="1"/>
          </p:cNvSpPr>
          <p:nvPr>
            <p:ph idx="1"/>
          </p:nvPr>
        </p:nvSpPr>
        <p:spPr/>
        <p:txBody>
          <a:bodyPr>
            <a:normAutofit/>
          </a:bodyPr>
          <a:lstStyle/>
          <a:p>
            <a:r>
              <a:rPr lang="en-US" dirty="0" smtClean="0"/>
              <a:t>Treatment of cancer significant cost</a:t>
            </a:r>
          </a:p>
          <a:p>
            <a:pPr lvl="1"/>
            <a:r>
              <a:rPr lang="en-US" dirty="0" smtClean="0"/>
              <a:t>$95,000 (AU) per annum for cancer treatment and preventing severe side effects </a:t>
            </a:r>
          </a:p>
          <a:p>
            <a:r>
              <a:rPr lang="en-US" dirty="0" smtClean="0"/>
              <a:t>Average  cost </a:t>
            </a:r>
          </a:p>
          <a:p>
            <a:pPr lvl="1"/>
            <a:r>
              <a:rPr lang="en-US" dirty="0" smtClean="0"/>
              <a:t>All grades of oral mucositis=$6000 per patient</a:t>
            </a:r>
          </a:p>
          <a:p>
            <a:pPr lvl="2"/>
            <a:r>
              <a:rPr lang="en-US" dirty="0" smtClean="0"/>
              <a:t>Grade 1-2 = $1700 per patient per visit</a:t>
            </a:r>
          </a:p>
          <a:p>
            <a:pPr lvl="2"/>
            <a:r>
              <a:rPr lang="en-US" dirty="0" smtClean="0"/>
              <a:t>Grade 3-4 = $3600 per patient per visit.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Cost </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Most cost efficient method or treatment. </a:t>
            </a:r>
          </a:p>
          <a:p>
            <a:pPr lvl="1"/>
            <a:r>
              <a:rPr lang="en-US" dirty="0" smtClean="0"/>
              <a:t>Surgery</a:t>
            </a:r>
          </a:p>
          <a:p>
            <a:pPr lvl="1"/>
            <a:r>
              <a:rPr lang="en-US" dirty="0" smtClean="0"/>
              <a:t>Radiation</a:t>
            </a:r>
          </a:p>
          <a:p>
            <a:pPr lvl="1"/>
            <a:r>
              <a:rPr lang="en-US" dirty="0" smtClean="0"/>
              <a:t>Chemotherapy.  </a:t>
            </a:r>
          </a:p>
          <a:p>
            <a:r>
              <a:rPr lang="en-US" dirty="0" smtClean="0"/>
              <a:t>These costs cause financial burdens for both the patient and the healthcare facility. </a:t>
            </a:r>
          </a:p>
          <a:p>
            <a:endParaRPr lang="en-US" dirty="0"/>
          </a:p>
        </p:txBody>
      </p:sp>
      <p:pic>
        <p:nvPicPr>
          <p:cNvPr id="5" name="Content Placeholder 4" descr="CostBehavior.gif"/>
          <p:cNvPicPr>
            <a:picLocks noGrp="1" noChangeAspect="1"/>
          </p:cNvPicPr>
          <p:nvPr>
            <p:ph sz="half" idx="2"/>
          </p:nvPr>
        </p:nvPicPr>
        <p:blipFill>
          <a:blip r:embed="rId3" cstate="print"/>
          <a:stretch>
            <a:fillRect/>
          </a:stretch>
        </p:blipFill>
        <p:spPr>
          <a:xfrm>
            <a:off x="4191000" y="1905000"/>
            <a:ext cx="4744508" cy="3558381"/>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P030002251">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1643E28-C234-4F24-ADB6-3023FE6D29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TP030002251</Template>
  <TotalTime>2793</TotalTime>
  <Words>3282</Words>
  <Application>Microsoft Office PowerPoint</Application>
  <PresentationFormat>On-screen Show (4:3)</PresentationFormat>
  <Paragraphs>350</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TP030002251</vt:lpstr>
      <vt:lpstr>Slide 1</vt:lpstr>
      <vt:lpstr>Specific Aim</vt:lpstr>
      <vt:lpstr>Importance</vt:lpstr>
      <vt:lpstr>Background-Treatment</vt:lpstr>
      <vt:lpstr>Background-Treatment</vt:lpstr>
      <vt:lpstr>Hospitalizations and Side Effects</vt:lpstr>
      <vt:lpstr>Delays in Treatment</vt:lpstr>
      <vt:lpstr>Cost</vt:lpstr>
      <vt:lpstr>Cost </vt:lpstr>
      <vt:lpstr>Modes of Artificial Hydration</vt:lpstr>
      <vt:lpstr>Quality of Life</vt:lpstr>
      <vt:lpstr>Methods General Overview</vt:lpstr>
      <vt:lpstr>Methods-Inclusion/Exclusion</vt:lpstr>
      <vt:lpstr>Current Standard of Care</vt:lpstr>
      <vt:lpstr>Historical Standard of Care</vt:lpstr>
      <vt:lpstr>Methods-Retrospective</vt:lpstr>
      <vt:lpstr>Power Calculations</vt:lpstr>
      <vt:lpstr>Methods-Retrospective</vt:lpstr>
      <vt:lpstr>Methods</vt:lpstr>
      <vt:lpstr>Methods-Retrospective</vt:lpstr>
      <vt:lpstr>Statistical Methods</vt:lpstr>
      <vt:lpstr>Analytical Statistics</vt:lpstr>
      <vt:lpstr>Exploratory Statistics</vt:lpstr>
      <vt:lpstr>Statistical Methods</vt:lpstr>
      <vt:lpstr>Key Outcomes</vt:lpstr>
      <vt:lpstr>Conclusion</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Jessica Mooney</dc:creator>
  <cp:lastModifiedBy>Jessica Mooney</cp:lastModifiedBy>
  <cp:revision>199</cp:revision>
  <dcterms:created xsi:type="dcterms:W3CDTF">2012-06-04T20:53:46Z</dcterms:created>
  <dcterms:modified xsi:type="dcterms:W3CDTF">2012-11-19T17:00:58Z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TC300022519990</vt:lpwstr>
  </property>
</Properties>
</file>